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ct val="0"/>
      </a:spcBef>
      <a:spcAft>
        <a:spcPct val="0"/>
      </a:spcAft>
      <a:buNone/>
      <a:defRPr lang="en-US" sz="1800" b="0" i="0" u="none" baseline="0" dirty="0" smtClean="0">
        <a:solidFill>
          <a:schemeClr val="tx1"/>
        </a:solidFill>
        <a:latin typeface="Arial" charset="0"/>
        <a:ea typeface="Arial" charset="0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" name="Text Box 7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lang="en-US" sz="1200" dirty="0" smtClean="0"/>
              <a:t>*</a:t>
            </a:r>
          </a:p>
        </p:txBody>
      </p:sp>
      <p:sp>
        <p:nvSpPr>
          <p:cNvPr id="8" name="Text Box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Text Box 9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" name="Text Box 10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endParaRPr/>
          </a:p>
        </p:txBody>
      </p:sp>
      <p:sp>
        <p:nvSpPr>
          <p:cNvPr id="11" name="Text Box 11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 algn="r"/>
            <a:r>
              <a:rPr lang="en-US" sz="1200" dirty="0" smtClean="0"/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8" name="Text Box 6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69" name="Text Box 69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1" name="Text Box 7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72" name="Text Box 72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4" name="Text Box 7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75" name="Text Box 75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7" name="Text Box 7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78" name="Text Box 78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0" name="Text Box 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81" name="Text Box 81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6" name="Text Box 8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>
                <a:alpha val="100000"/>
              </a:srgbClr>
            </a:solidFill>
            <a:round/>
            <a:headEnd/>
            <a:tailEnd/>
          </a:ln>
        </p:spPr>
        <p:txBody>
          <a:bodyPr wrap="square" lIns="91440" tIns="45720" rIns="91440" bIns="45720" numCol="1" anchor="t"/>
          <a:lstStyle/>
          <a:p>
            <a:endParaRPr/>
          </a:p>
        </p:txBody>
      </p:sp>
      <p:sp>
        <p:nvSpPr>
          <p:cNvPr id="87" name="Text Box 87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/>
          <a:lstStyle/>
          <a:p>
            <a:pPr marL="0" indent="0" algn="r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2" name="Text Box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r>
              <a:rPr lang="en-US" sz="1200" dirty="0" smtClean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4" name="Text Box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5" name="Text Box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1200" dirty="0" smtClean="0">
                <a:solidFill>
                  <a:srgbClr val="898989"/>
                </a:solidFill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marL="0" indent="0" algn="ctr" defTabSz="9144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4400" b="0" i="0" u="none" baseline="0" dirty="0" smtClean="0">
          <a:solidFill>
            <a:schemeClr val="tx1"/>
          </a:solidFill>
          <a:latin typeface="Arial" charset="0"/>
        </a:defRPr>
      </a:lvl1pPr>
    </p:titleStyle>
    <p:bodyStyle>
      <a:lvl1pPr marL="342900" indent="-342900" algn="l" defTabSz="914400" rtl="0" fontAlgn="base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3200" b="0" i="0" u="none" baseline="0" dirty="0" smtClean="0">
          <a:solidFill>
            <a:schemeClr val="tx1"/>
          </a:solidFill>
          <a:latin typeface="Arial" charset="0"/>
        </a:defRPr>
      </a:lvl1pPr>
      <a:lvl2pPr marL="742950" indent="-28575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2800" b="0" i="0" u="none" dirty="0" smtClean="0">
          <a:solidFill>
            <a:schemeClr val="tx1"/>
          </a:solidFill>
          <a:latin typeface="Arial" charset="0"/>
        </a:defRPr>
      </a:lvl2pPr>
      <a:lvl3pPr marL="1143000" indent="-22860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2400" b="0" i="0" u="none" dirty="0" smtClean="0">
          <a:solidFill>
            <a:schemeClr val="tx1"/>
          </a:solidFill>
          <a:latin typeface="Arial" charset="0"/>
        </a:defRPr>
      </a:lvl3pPr>
      <a:lvl4pPr marL="1600200" indent="-22860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2000" b="0" i="0" u="none" dirty="0" smtClean="0">
          <a:solidFill>
            <a:schemeClr val="tx1"/>
          </a:solidFill>
          <a:latin typeface="Arial" charset="0"/>
        </a:defRPr>
      </a:lvl4pPr>
      <a:lvl5pPr marL="2057400" indent="-22860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lang="en-US" sz="2000" b="0" i="0" u="none" dirty="0" smtClean="0">
          <a:solidFill>
            <a:schemeClr val="tx1"/>
          </a:solidFill>
          <a:latin typeface="Arial" charset="0"/>
        </a:defRPr>
      </a:lvl5pPr>
    </p:bodyStyle>
    <p:otherStyle>
      <a:lvl1pPr marL="0" indent="0" algn="l" defTabSz="9144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Arial" charset="0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Arial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Arial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Arial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dirty="0" smtClean="0"/>
              <a:t>Hjärn- och ryggmärgsnerver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84212" y="1557337"/>
            <a:ext cx="7800975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dirty="0" smtClean="0"/>
              <a:t>Reflexbåge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62000" y="1676400"/>
            <a:ext cx="7488237" cy="43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2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3600" b="1" dirty="0" smtClean="0"/>
              <a:t>Frontalloberna - personligheten</a:t>
            </a:r>
          </a:p>
        </p:txBody>
      </p:sp>
      <p:sp>
        <p:nvSpPr>
          <p:cNvPr id="61" name="Text Box 61"/>
          <p:cNvSpPr>
            <a:spLocks noGrp="1"/>
          </p:cNvSpPr>
          <p:nvPr>
            <p:ph sz="half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2000" dirty="0" smtClean="0"/>
              <a:t>Stången sköts ut ur hålet in i hans vänstra kind, avlägsnade det ena ögat, for igenom en del av pannloben, genomborrade skalltaket och for cirka 15 meter upp i luften.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Hans personlighet förändrades radikalt. Han hade varit en lugn och omdömesgill person, omtyckt av alla. Nu blev han lättretad, omdömeslös, oansvarig och grälsjuk. </a:t>
            </a: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5800" y="1676400"/>
            <a:ext cx="2303462" cy="36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 Box 64"/>
          <p:cNvSpPr>
            <a:spLocks/>
          </p:cNvSpPr>
          <p:nvPr/>
        </p:nvSpPr>
        <p:spPr>
          <a:xfrm>
            <a:off x="609600" y="5410200"/>
            <a:ext cx="1978025" cy="336550"/>
          </a:xfrm>
          <a:prstGeom prst="rect">
            <a:avLst/>
          </a:prstGeom>
          <a:noFill/>
          <a:ln>
            <a:noFill/>
          </a:ln>
        </p:spPr>
        <p:txBody>
          <a:bodyPr wrap="none" numCol="1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600" dirty="0" smtClean="0">
                <a:ea typeface="Arial" charset="0"/>
              </a:rPr>
              <a:t>Phineas Gage 1848</a:t>
            </a:r>
          </a:p>
        </p:txBody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24200" y="2057400"/>
            <a:ext cx="1571625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>
            <a:spLocks noGrp="1"/>
          </p:cNvSpPr>
          <p:nvPr>
            <p:ph type="title"/>
          </p:nvPr>
        </p:nvSpPr>
        <p:spPr>
          <a:xfrm>
            <a:off x="685800" y="274637"/>
            <a:ext cx="7696200" cy="792162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2800" dirty="0" smtClean="0"/>
              <a:t>Hjärnhinnorna och det som innesluts i dem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38200" y="1295400"/>
            <a:ext cx="741680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dirty="0" smtClean="0"/>
              <a:t>Fyra lober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4800" y="1676400"/>
            <a:ext cx="8509000" cy="46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b="1" dirty="0" smtClean="0"/>
              <a:t>Storhjärnan</a:t>
            </a:r>
          </a:p>
        </p:txBody>
      </p:sp>
      <p:sp>
        <p:nvSpPr>
          <p:cNvPr id="22" name="Text Box 22"/>
          <p:cNvSpPr>
            <a:spLocks noGrp="1"/>
          </p:cNvSpPr>
          <p:nvPr>
            <p:ph sz="half"/>
          </p:nvPr>
        </p:nvSpPr>
        <p:spPr>
          <a:xfrm>
            <a:off x="533400" y="1676400"/>
            <a:ext cx="3810000" cy="4267200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 marL="0" indent="0">
              <a:buNone/>
            </a:pPr>
            <a:r>
              <a:rPr lang="en-US" sz="2000" b="1" dirty="0" smtClean="0"/>
              <a:t>STORHJÄRNAN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FontTx/>
              <a:buChar char="-"/>
            </a:pPr>
            <a:r>
              <a:rPr lang="en-US" sz="1800" dirty="0" smtClean="0"/>
              <a:t> Storhjärnan är betydligt större hos        </a:t>
            </a:r>
          </a:p>
          <a:p>
            <a:pPr marL="0" indent="0">
              <a:buNone/>
            </a:pPr>
            <a:r>
              <a:rPr lang="en-US" sz="1800" dirty="0" smtClean="0"/>
              <a:t>  oss jämfört med andra djur.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- Utgör </a:t>
            </a:r>
            <a:r>
              <a:rPr lang="en-US" sz="1800" b="1" dirty="0" smtClean="0"/>
              <a:t>80 %</a:t>
            </a:r>
            <a:r>
              <a:rPr lang="en-US" sz="1800" dirty="0" smtClean="0"/>
              <a:t> av hjärnans totalvikt.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- Består av två halvor = </a:t>
            </a:r>
            <a:r>
              <a:rPr lang="en-US" sz="1800" b="1" dirty="0" smtClean="0"/>
              <a:t>hemisfärer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FontTx/>
              <a:buChar char="-"/>
            </a:pPr>
            <a:r>
              <a:rPr lang="en-US" sz="1800" dirty="0" smtClean="0"/>
              <a:t> Delas in i </a:t>
            </a:r>
            <a:r>
              <a:rPr lang="en-US" sz="1800" b="1" dirty="0" smtClean="0"/>
              <a:t>pannlob</a:t>
            </a:r>
            <a:r>
              <a:rPr lang="en-US" sz="1800" dirty="0" smtClean="0"/>
              <a:t>, </a:t>
            </a:r>
            <a:r>
              <a:rPr lang="en-US" sz="1800" b="1" dirty="0" smtClean="0"/>
              <a:t>hjässlob</a:t>
            </a:r>
            <a:r>
              <a:rPr lang="en-US" sz="1800" dirty="0" smtClean="0"/>
              <a:t>, </a:t>
            </a:r>
          </a:p>
          <a:p>
            <a:pPr marL="0" indent="0">
              <a:buNone/>
            </a:pPr>
            <a:r>
              <a:rPr lang="en-US" sz="1800" b="1" dirty="0" smtClean="0"/>
              <a:t>  tinninglob</a:t>
            </a:r>
            <a:r>
              <a:rPr lang="en-US" sz="1800" dirty="0" smtClean="0"/>
              <a:t> och </a:t>
            </a:r>
            <a:r>
              <a:rPr lang="en-US" sz="1800" b="1" dirty="0" smtClean="0"/>
              <a:t>nacklob</a:t>
            </a:r>
            <a:r>
              <a:rPr lang="en-US" sz="1800" dirty="0" smtClean="0"/>
              <a:t>.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5800" y="1600200"/>
            <a:ext cx="4014787" cy="4191000"/>
          </a:xfrm>
          <a:prstGeom prst="rect">
            <a:avLst/>
          </a:prstGeom>
        </p:spPr>
      </p:pic>
      <p:sp>
        <p:nvSpPr>
          <p:cNvPr id="25" name="Text Box 25"/>
          <p:cNvSpPr>
            <a:spLocks/>
          </p:cNvSpPr>
          <p:nvPr/>
        </p:nvSpPr>
        <p:spPr>
          <a:xfrm>
            <a:off x="7010400" y="5562600"/>
            <a:ext cx="1447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1" anchor="ctr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4000" b="1" dirty="0" smtClean="0"/>
              <a:t>Hjärnbarken</a:t>
            </a:r>
          </a:p>
        </p:txBody>
      </p:sp>
      <p:sp>
        <p:nvSpPr>
          <p:cNvPr id="27" name="Text Box 27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/>
            <a:r>
              <a:rPr lang="en-US" sz="1800" dirty="0" smtClean="0"/>
              <a:t> Består av en grå substans.</a:t>
            </a:r>
          </a:p>
          <a:p>
            <a:pPr marL="0" indent="0"/>
            <a:r>
              <a:rPr lang="en-US" sz="1800" dirty="0" smtClean="0"/>
              <a:t> Överordnat centra av det centrala nervsystemet.</a:t>
            </a:r>
          </a:p>
          <a:p>
            <a:pPr marL="0" indent="0"/>
            <a:r>
              <a:rPr lang="en-US" sz="1800" dirty="0" smtClean="0"/>
              <a:t> Svarar för vårt medvetande, tankar, känslor och minne.</a:t>
            </a:r>
          </a:p>
          <a:p>
            <a:pPr marL="0" indent="0"/>
            <a:r>
              <a:rPr lang="en-US" sz="1800" dirty="0" smtClean="0"/>
              <a:t> Styr våra medvetna rörelser.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81200" y="2971800"/>
            <a:ext cx="6858000" cy="3427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0"/>
          <p:cNvSpPr>
            <a:spLocks noGrp="1"/>
          </p:cNvSpPr>
          <p:nvPr>
            <p:ph type="title"/>
          </p:nvPr>
        </p:nvSpPr>
        <p:spPr>
          <a:xfrm>
            <a:off x="761998" y="304800"/>
            <a:ext cx="8001487" cy="1103031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3600" b="1" dirty="0" smtClean="0"/>
              <a:t> Kroppsdelarnas proportion </a:t>
            </a:r>
            <a:br>
              <a:rPr lang="en-US" sz="3600" b="1" dirty="0" smtClean="0"/>
            </a:br>
            <a:r>
              <a:rPr lang="en-US" sz="3600" b="1" dirty="0" smtClean="0"/>
              <a:t> i hjärnbarken</a:t>
            </a:r>
          </a:p>
        </p:txBody>
      </p:sp>
      <p:sp>
        <p:nvSpPr>
          <p:cNvPr id="31" name="Text Box 31"/>
          <p:cNvSpPr>
            <a:spLocks noGrp="1"/>
          </p:cNvSpPr>
          <p:nvPr>
            <p:ph/>
          </p:nvPr>
        </p:nvSpPr>
        <p:spPr>
          <a:xfrm>
            <a:off x="349230" y="1600204"/>
            <a:ext cx="8337567" cy="4727444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 smtClean="0"/>
              <a:t>Hjärnbarken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1800" dirty="0" smtClean="0"/>
              <a:t>Olika kroppsdelars yta </a:t>
            </a:r>
          </a:p>
          <a:p>
            <a:pPr marL="0" indent="0">
              <a:buNone/>
            </a:pPr>
            <a:r>
              <a:rPr lang="en-US" sz="1800" dirty="0" smtClean="0"/>
              <a:t>i hjärnbarken står i </a:t>
            </a:r>
          </a:p>
          <a:p>
            <a:pPr marL="0" indent="0">
              <a:buNone/>
            </a:pPr>
            <a:r>
              <a:rPr lang="en-US" sz="1800" dirty="0" smtClean="0"/>
              <a:t>proportion till känsel</a:t>
            </a:r>
          </a:p>
          <a:p>
            <a:pPr marL="0" indent="0">
              <a:buNone/>
            </a:pPr>
            <a:r>
              <a:rPr lang="en-US" sz="1800" dirty="0" smtClean="0"/>
              <a:t>och kontroll av dem.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000" b="1" dirty="0" err="1" smtClean="0"/>
              <a:t>Hjärnbalken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1800" dirty="0" smtClean="0"/>
              <a:t>Överför impulser </a:t>
            </a:r>
          </a:p>
          <a:p>
            <a:pPr marL="0" indent="0">
              <a:buNone/>
            </a:pPr>
            <a:r>
              <a:rPr lang="en-US" sz="1800" dirty="0" smtClean="0"/>
              <a:t>hjärnhalvorna.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86942" y="1194814"/>
            <a:ext cx="2971800" cy="21666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396454" y="2351287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5" name="Rak pilkoppling 4"/>
          <p:cNvCxnSpPr/>
          <p:nvPr/>
        </p:nvCxnSpPr>
        <p:spPr>
          <a:xfrm flipV="1">
            <a:off x="2002536" y="4334256"/>
            <a:ext cx="3675888" cy="116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>
            <a:off x="2002536" y="3621024"/>
            <a:ext cx="224028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0762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4000" b="1" dirty="0" smtClean="0"/>
              <a:t>Hjärnstammen &amp; Lillhjärnan</a:t>
            </a:r>
          </a:p>
        </p:txBody>
      </p:sp>
      <p:sp>
        <p:nvSpPr>
          <p:cNvPr id="37" name="Text Box 37"/>
          <p:cNvSpPr>
            <a:spLocks noGrp="1"/>
          </p:cNvSpPr>
          <p:nvPr>
            <p:ph sz="half"/>
          </p:nvPr>
        </p:nvSpPr>
        <p:spPr>
          <a:xfrm>
            <a:off x="685800" y="1676400"/>
            <a:ext cx="4114800" cy="4525962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pPr marL="0" indent="0">
              <a:buNone/>
            </a:pPr>
            <a:r>
              <a:rPr lang="en-US" sz="2000" b="1" dirty="0" smtClean="0"/>
              <a:t>HJÄRNSTAMMEN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800" dirty="0" smtClean="0"/>
              <a:t>- Evolutionärt äldsta delen av hjärnan.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FontTx/>
              <a:buChar char="-"/>
            </a:pPr>
            <a:r>
              <a:rPr lang="en-US" sz="1800" dirty="0" smtClean="0"/>
              <a:t> Thalamus omkopplingsstation som </a:t>
            </a:r>
          </a:p>
          <a:p>
            <a:pPr marL="0" indent="0">
              <a:buNone/>
            </a:pPr>
            <a:r>
              <a:rPr lang="en-US" sz="1800" dirty="0" smtClean="0"/>
              <a:t>   filtrerar information till </a:t>
            </a:r>
            <a:r>
              <a:rPr lang="en-US" sz="1800" b="1" dirty="0" smtClean="0"/>
              <a:t>hjärnbarken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LILLHJÄRNAN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- Ser ut som ett träd i genomskärning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FontTx/>
              <a:buChar char="-"/>
            </a:pPr>
            <a:r>
              <a:rPr lang="en-US" sz="1800" dirty="0" smtClean="0"/>
              <a:t> Viktig för balans och finreglering av </a:t>
            </a:r>
          </a:p>
          <a:p>
            <a:pPr marL="0" indent="0">
              <a:buNone/>
            </a:pPr>
            <a:r>
              <a:rPr lang="en-US" sz="1800" dirty="0" smtClean="0"/>
              <a:t>  rörelserna.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3000" y="1371600"/>
            <a:ext cx="3690937" cy="4648200"/>
          </a:xfrm>
          <a:prstGeom prst="rect">
            <a:avLst/>
          </a:prstGeom>
        </p:spPr>
      </p:pic>
      <p:sp>
        <p:nvSpPr>
          <p:cNvPr id="40" name="Text Box 40"/>
          <p:cNvSpPr>
            <a:spLocks/>
          </p:cNvSpPr>
          <p:nvPr/>
        </p:nvSpPr>
        <p:spPr>
          <a:xfrm>
            <a:off x="4876800" y="5867400"/>
            <a:ext cx="3810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numCol="1" anchor="ctr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dirty="0" smtClean="0"/>
              <a:t>Thalamus &amp; hippocampus</a:t>
            </a: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495800" y="2057400"/>
            <a:ext cx="3986212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2000" y="1828800"/>
            <a:ext cx="3671887" cy="334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4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</p:spPr>
        <p:txBody>
          <a:bodyPr wrap="square" lIns="91440" tIns="45720" rIns="91440" bIns="45720" numCol="1" anchor="ctr"/>
          <a:lstStyle/>
          <a:p>
            <a:pPr marL="0" indent="0"/>
            <a:r>
              <a:rPr lang="en-US" sz="3400" b="1" dirty="0" smtClean="0"/>
              <a:t>Ryggmärgen - omkopplingsstation</a:t>
            </a:r>
          </a:p>
        </p:txBody>
      </p:sp>
      <p:sp>
        <p:nvSpPr>
          <p:cNvPr id="47" name="Text Box 47"/>
          <p:cNvSpPr>
            <a:spLocks noGrp="1"/>
          </p:cNvSpPr>
          <p:nvPr>
            <p:ph sz="half"/>
          </p:nvPr>
        </p:nvSpPr>
        <p:spPr>
          <a:xfrm>
            <a:off x="533400" y="1600200"/>
            <a:ext cx="4038600" cy="4419600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1800" dirty="0" smtClean="0"/>
              <a:t>Viktig omkopplingsstation för de nervbanor som går till och från hjärnan.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Tar hand om vissa </a:t>
            </a:r>
            <a:r>
              <a:rPr lang="en-US" sz="1800" b="1" dirty="0" smtClean="0"/>
              <a:t>REFLEXER</a:t>
            </a:r>
            <a:r>
              <a:rPr lang="en-US" sz="1800" dirty="0" smtClean="0"/>
              <a:t> utan att hjärnan behöver bli inkopplad.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Skyddsreflexen </a:t>
            </a:r>
            <a:r>
              <a:rPr lang="en-US" sz="1800" dirty="0" smtClean="0"/>
              <a:t> drar tillbaka handen från plattan utan att bränna sig.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Knäreflex</a:t>
            </a:r>
            <a:r>
              <a:rPr lang="en-US" sz="1800" dirty="0" smtClean="0"/>
              <a:t>, </a:t>
            </a:r>
            <a:r>
              <a:rPr lang="en-US" sz="1800" b="1" dirty="0" smtClean="0"/>
              <a:t>blinkreflex, pupillreflex</a:t>
            </a:r>
            <a:r>
              <a:rPr lang="en-US" sz="1800" dirty="0" smtClean="0"/>
              <a:t> och </a:t>
            </a:r>
            <a:r>
              <a:rPr lang="en-US" sz="1800" b="1" dirty="0" smtClean="0"/>
              <a:t>sväljreflex</a:t>
            </a:r>
            <a:r>
              <a:rPr lang="en-US" sz="1800" dirty="0" smtClean="0"/>
              <a:t>.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3000" y="1600200"/>
            <a:ext cx="3565525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49F"/>
      </a:accent1>
      <a:accent2>
        <a:srgbClr val="FCD900"/>
      </a:accent2>
      <a:accent3>
        <a:srgbClr val="FFFFFF"/>
      </a:accent3>
      <a:accent4>
        <a:srgbClr val="00549F"/>
      </a:accent4>
      <a:accent5>
        <a:srgbClr val="FCD900"/>
      </a:accent5>
      <a:accent6>
        <a:srgbClr val="FFFFFF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279</Words>
  <Application>Microsoft Office PowerPoint</Application>
  <PresentationFormat>Bildspel på skärmen (4:3)</PresentationFormat>
  <Paragraphs>71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Hjärn- och ryggmärgsnerver</vt:lpstr>
      <vt:lpstr>Hjärnhinnorna och det som innesluts i dem</vt:lpstr>
      <vt:lpstr>Fyra lober</vt:lpstr>
      <vt:lpstr>Storhjärnan</vt:lpstr>
      <vt:lpstr>Hjärnbarken</vt:lpstr>
      <vt:lpstr> Kroppsdelarnas proportion   i hjärnbarken</vt:lpstr>
      <vt:lpstr>Hjärnstammen &amp; Lillhjärnan</vt:lpstr>
      <vt:lpstr>Thalamus &amp; hippocampus</vt:lpstr>
      <vt:lpstr>Ryggmärgen - omkopplingsstation</vt:lpstr>
      <vt:lpstr>Reflexbåge</vt:lpstr>
      <vt:lpstr>Frontalloberna - personligheten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Hjärn- och ryggmärgsnerver</dc:title>
  <cp:lastModifiedBy>Anders Inghage</cp:lastModifiedBy>
  <cp:revision>1</cp:revision>
  <dcterms:modified xsi:type="dcterms:W3CDTF">2019-04-27T13:52:33Z</dcterms:modified>
</cp:coreProperties>
</file>