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1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je"/>
          <p:cNvSpPr/>
          <p:nvPr/>
        </p:nvSpPr>
        <p:spPr>
          <a:xfrm>
            <a:off x="571499" y="4749800"/>
            <a:ext cx="1186809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itel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874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446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7018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1590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2" name="”Skriv ett citat här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/>
          <a:p>
            <a:pPr marL="0" indent="0" algn="ctr" defTabSz="457200">
              <a:spcBef>
                <a:spcPts val="2400"/>
              </a:spcBef>
              <a:buSzTx/>
              <a:buFontTx/>
              <a:buNone/>
              <a:defRPr sz="4000"/>
            </a:pPr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je"/>
          <p:cNvSpPr/>
          <p:nvPr/>
        </p:nvSpPr>
        <p:spPr>
          <a:xfrm>
            <a:off x="7543799" y="7975599"/>
            <a:ext cx="3" cy="14225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Titeltext</a:t>
            </a:r>
          </a:p>
        </p:txBody>
      </p:sp>
      <p:sp>
        <p:nvSpPr>
          <p:cNvPr id="2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xt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Titeltext</a:t>
            </a:r>
          </a:p>
        </p:txBody>
      </p:sp>
      <p:sp>
        <p:nvSpPr>
          <p:cNvPr id="3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je"/>
          <p:cNvSpPr/>
          <p:nvPr/>
        </p:nvSpPr>
        <p:spPr>
          <a:xfrm>
            <a:off x="571500" y="4864099"/>
            <a:ext cx="5334477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Bild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eltext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1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je"/>
          <p:cNvSpPr/>
          <p:nvPr/>
        </p:nvSpPr>
        <p:spPr>
          <a:xfrm>
            <a:off x="571500" y="1968499"/>
            <a:ext cx="5073394" cy="13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" name="Bild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2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je"/>
          <p:cNvSpPr/>
          <p:nvPr/>
        </p:nvSpPr>
        <p:spPr>
          <a:xfrm flipH="1">
            <a:off x="9055097" y="507999"/>
            <a:ext cx="129" cy="79756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Linje"/>
          <p:cNvSpPr/>
          <p:nvPr/>
        </p:nvSpPr>
        <p:spPr>
          <a:xfrm>
            <a:off x="9055096" y="4464049"/>
            <a:ext cx="3448504" cy="6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Bild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Bild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Bild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je"/>
          <p:cNvSpPr/>
          <p:nvPr/>
        </p:nvSpPr>
        <p:spPr>
          <a:xfrm>
            <a:off x="571500" y="1968500"/>
            <a:ext cx="11868107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EXUELLA ÖVERGREPP &amp; MAKTSTRUKTURER I SAMHÄLLE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SEXUELLA ÖVERGREPP &amp; MAKTSTRUKTURER I SAMHÄLLET</a:t>
            </a:r>
          </a:p>
        </p:txBody>
      </p:sp>
      <p:sp>
        <p:nvSpPr>
          <p:cNvPr id="128" name="ELIF GUTA, NATURKUNSKAP 1B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ELIF GUTA, NATURKUNSKAP 1B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90.jpg" descr="90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0756" r="30756"/>
          <a:stretch>
            <a:fillRect/>
          </a:stretch>
        </p:blipFill>
        <p:spPr>
          <a:xfrm>
            <a:off x="6502399" y="0"/>
            <a:ext cx="6502402" cy="9753600"/>
          </a:xfrm>
          <a:prstGeom prst="rect">
            <a:avLst/>
          </a:prstGeom>
        </p:spPr>
      </p:pic>
      <p:sp>
        <p:nvSpPr>
          <p:cNvPr id="131" name="Hösten 20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Hösten 2017</a:t>
            </a:r>
          </a:p>
        </p:txBody>
      </p:sp>
      <p:sp>
        <p:nvSpPr>
          <p:cNvPr id="132" name="Så många som möjligt skulle dela med sig upplevelser i sexuellt ofredande sammanhang som de har försökt att förtränga eller bara inte vågat att prata om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Så många som möjligt skulle dela med sig upplevelser i sexuellt ofredande sammanhang som de har försökt att förtränga eller bara inte vågat att prata om.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exuellt Övergepp kan t.ex. handla om att ma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Sexuellt Övergepp kan t.ex. handla om att man: </a:t>
            </a:r>
          </a:p>
        </p:txBody>
      </p:sp>
      <p:sp>
        <p:nvSpPr>
          <p:cNvPr id="135" name="Tar på någon med händerna, munnen eller könet på ett sätt som drabbade tycker är obehaglig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000000"/>
                </a:solidFill>
              </a:defRPr>
            </a:pPr>
            <a:r>
              <a:t> Tar på någon med händerna, munnen eller könet på ett sätt som drabbade tycker är obehagligt. </a:t>
            </a:r>
          </a:p>
          <a:p>
            <a:pPr marL="469900" indent="-4699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000000"/>
                </a:solidFill>
              </a:defRPr>
            </a:pPr>
            <a:r>
              <a:t> Ofredar någon med sexuellt språkbruk.</a:t>
            </a:r>
          </a:p>
          <a:p>
            <a:pPr marL="469900" indent="-4699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000000"/>
                </a:solidFill>
              </a:defRPr>
            </a:pPr>
            <a:r>
              <a:t> Fotograferar eller filmar någon i sexuellt syfte om det är mot personens vilja.</a:t>
            </a:r>
          </a:p>
          <a:p>
            <a:pPr marL="469900" indent="-4699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000000"/>
                </a:solidFill>
              </a:defRPr>
            </a:pPr>
            <a:r>
              <a:t> Använder hot och våld för att tvinga någon till en sexuell handling.</a:t>
            </a:r>
          </a:p>
          <a:p>
            <a:pPr marL="469900" indent="-4699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000000"/>
                </a:solidFill>
              </a:defRPr>
            </a:pPr>
            <a:r>
              <a:t> Sexuellt utnyttja någon som inte kan säga nej.</a:t>
            </a:r>
          </a:p>
          <a:p>
            <a:pPr marL="469900" indent="-4699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700">
                <a:solidFill>
                  <a:srgbClr val="000000"/>
                </a:solidFill>
              </a:defRPr>
            </a:pPr>
            <a:r>
              <a:t> Pedofili, Incest, Köp av sex, Sex med minderåriga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ännen utgör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Männen utgör: </a:t>
            </a:r>
          </a:p>
        </p:txBody>
      </p:sp>
      <p:sp>
        <p:nvSpPr>
          <p:cNvPr id="138" name="98% av misstänkta för våldtäk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700" indent="-1397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98% av misstänkta för våldtäkt. </a:t>
            </a:r>
          </a:p>
          <a:p>
            <a:pPr marL="139700" indent="-1397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84% av misstänkta för misshandel</a:t>
            </a:r>
          </a:p>
          <a:p>
            <a:pPr marL="139700" indent="-139700" defTabSz="457200">
              <a:lnSpc>
                <a:spcPct val="110000"/>
              </a:lnSpc>
              <a:spcBef>
                <a:spcPts val="0"/>
              </a:spcBef>
              <a:buSzPct val="45000"/>
              <a:buBlip>
                <a:blip r:embed="rId2"/>
              </a:buBlip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88% procent av för misstänkta olaga hot. </a:t>
            </a:r>
          </a:p>
        </p:txBody>
      </p:sp>
      <p:pic>
        <p:nvPicPr>
          <p:cNvPr id="139" name="sexbrottfb-LARGE.jpg" descr="sexbrottfb-LARGE.jpg"/>
          <p:cNvPicPr>
            <a:picLocks noChangeAspect="1"/>
          </p:cNvPicPr>
          <p:nvPr/>
        </p:nvPicPr>
        <p:blipFill>
          <a:blip r:embed="rId3">
            <a:extLst/>
          </a:blip>
          <a:srcRect t="4935" b="11908"/>
          <a:stretch>
            <a:fillRect/>
          </a:stretch>
        </p:blipFill>
        <p:spPr>
          <a:xfrm>
            <a:off x="535185" y="4182826"/>
            <a:ext cx="11934343" cy="5210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nference_nantes_se_redresser.jpg" descr="conference_nantes_se_redresse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653" r="21653"/>
          <a:stretch>
            <a:fillRect/>
          </a:stretch>
        </p:blipFill>
        <p:spPr>
          <a:xfrm>
            <a:off x="9220199" y="4622800"/>
            <a:ext cx="3276602" cy="3860800"/>
          </a:xfrm>
          <a:prstGeom prst="rect">
            <a:avLst/>
          </a:prstGeom>
        </p:spPr>
      </p:pic>
      <p:pic>
        <p:nvPicPr>
          <p:cNvPr id="142" name="b7fcbe80911577178be5db62f28964a8.jpg" descr="b7fcbe80911577178be5db62f28964a8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23250" r="23250"/>
          <a:stretch>
            <a:fillRect/>
          </a:stretch>
        </p:blipFill>
        <p:spPr>
          <a:xfrm>
            <a:off x="9220199" y="508000"/>
            <a:ext cx="3276602" cy="3797300"/>
          </a:xfrm>
          <a:prstGeom prst="rect">
            <a:avLst/>
          </a:prstGeom>
        </p:spPr>
      </p:pic>
      <p:sp>
        <p:nvSpPr>
          <p:cNvPr id="143" name="Sociala Aspekter:…"/>
          <p:cNvSpPr txBox="1"/>
          <p:nvPr/>
        </p:nvSpPr>
        <p:spPr>
          <a:xfrm>
            <a:off x="674065" y="1282395"/>
            <a:ext cx="7897470" cy="675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Sociala Aspekter: </a:t>
            </a:r>
          </a:p>
          <a:p>
            <a:endParaRPr/>
          </a:p>
          <a:p>
            <a:endParaRPr/>
          </a:p>
          <a:p>
            <a:pPr marL="457200" indent="-457200" algn="l">
              <a:buSzPct val="45000"/>
              <a:buBlip>
                <a:blip r:embed="rId4"/>
              </a:buBlip>
            </a:pPr>
            <a:r>
              <a:t>Mäns attityder kring jämställdhet har ett samband med deras våldsutövande</a:t>
            </a:r>
          </a:p>
          <a:p>
            <a:pPr marL="457200" indent="-457200" algn="l">
              <a:buSzPct val="45000"/>
              <a:buBlip>
                <a:blip r:embed="rId4"/>
              </a:buBlip>
            </a:pPr>
            <a:r>
              <a:t>Finns i många samhällsgrupper och i många sammanhang</a:t>
            </a:r>
          </a:p>
          <a:p>
            <a:pPr marL="457200" indent="-457200" algn="l">
              <a:buSzPct val="45000"/>
              <a:buBlip>
                <a:blip r:embed="rId4"/>
              </a:buBlip>
            </a:pPr>
            <a:r>
              <a:t>Oftast kontrollbehov och Svartsjuka</a:t>
            </a:r>
          </a:p>
          <a:p>
            <a:pPr marL="457200" indent="-457200">
              <a:buSzPct val="75000"/>
              <a:buFont typeface="Helvetica Neue"/>
              <a:buChar char="-"/>
            </a:pPr>
            <a:endParaRPr/>
          </a:p>
          <a:p>
            <a:pPr marL="457200" indent="-457200">
              <a:buSzPct val="75000"/>
              <a:buFont typeface="Helvetica Neue"/>
              <a:buChar char="-"/>
            </a:pPr>
            <a:endParaRPr/>
          </a:p>
          <a:p>
            <a:pPr>
              <a:defRPr sz="3400" i="1">
                <a:latin typeface="+mj-lt"/>
                <a:ea typeface="+mj-ea"/>
                <a:cs typeface="+mj-cs"/>
                <a:sym typeface="Helvetica Neue"/>
              </a:defRPr>
            </a:pPr>
            <a:r>
              <a:t>Hormoner som Testosteron och Kortisol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#MeToo"/>
          <p:cNvSpPr txBox="1">
            <a:spLocks noGrp="1"/>
          </p:cNvSpPr>
          <p:nvPr>
            <p:ph type="title"/>
          </p:nvPr>
        </p:nvSpPr>
        <p:spPr>
          <a:xfrm>
            <a:off x="564893" y="330199"/>
            <a:ext cx="5086607" cy="1397003"/>
          </a:xfrm>
          <a:prstGeom prst="rect">
            <a:avLst/>
          </a:prstGeom>
        </p:spPr>
        <p:txBody>
          <a:bodyPr/>
          <a:lstStyle/>
          <a:p>
            <a:r>
              <a:t>#MeToo</a:t>
            </a:r>
          </a:p>
        </p:txBody>
      </p:sp>
      <p:pic>
        <p:nvPicPr>
          <p:cNvPr id="146" name="Namnlöst.png" descr="Namnlö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6500" y="847104"/>
            <a:ext cx="8299971" cy="805939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100 Våldtäkter varje dag…"/>
          <p:cNvSpPr txBox="1"/>
          <p:nvPr/>
        </p:nvSpPr>
        <p:spPr>
          <a:xfrm>
            <a:off x="543923" y="2445030"/>
            <a:ext cx="3593824" cy="623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45000"/>
              <a:buBlip>
                <a:blip r:embed="rId3"/>
              </a:buBlip>
            </a:pPr>
            <a:r>
              <a:t>100 Våldtäkter varje dag</a:t>
            </a:r>
          </a:p>
          <a:p>
            <a:pPr marL="457200" indent="-457200" algn="l">
              <a:buSzPct val="45000"/>
              <a:buBlip>
                <a:blip r:embed="rId3"/>
              </a:buBlip>
            </a:pPr>
            <a:endParaRPr/>
          </a:p>
          <a:p>
            <a:pPr marL="457200" indent="-457200" algn="l">
              <a:buSzPct val="45000"/>
              <a:buBlip>
                <a:blip r:embed="rId3"/>
              </a:buBlip>
            </a:pPr>
            <a:r>
              <a:t>Var femte kvinna blir utsatt för sexuellt övergreppp</a:t>
            </a:r>
          </a:p>
          <a:p>
            <a:pPr marL="457200" indent="-457200" algn="l">
              <a:buSzPct val="45000"/>
              <a:buBlip>
                <a:blip r:embed="rId3"/>
              </a:buBlip>
            </a:pPr>
            <a:endParaRPr/>
          </a:p>
          <a:p>
            <a:pPr marL="457200" indent="-457200" algn="l">
              <a:buSzPct val="45000"/>
              <a:buBlip>
                <a:blip r:embed="rId3"/>
              </a:buBlip>
            </a:pPr>
            <a:r>
              <a:t>MeToo tas upp i Indien på nytt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ffekter av MeToo: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 Effekter av MeToo: </a:t>
            </a:r>
          </a:p>
          <a:p>
            <a:pPr>
              <a:defRPr sz="3600"/>
            </a:pPr>
            <a:r>
              <a:t>- Kvinnor säger ifrån mer </a:t>
            </a:r>
          </a:p>
          <a:p>
            <a:pPr>
              <a:defRPr sz="3600"/>
            </a:pPr>
            <a:r>
              <a:t>- Kvinnor blir betrodda lättare</a:t>
            </a:r>
          </a:p>
          <a:p>
            <a:pPr>
              <a:defRPr sz="3600"/>
            </a:pPr>
            <a:r>
              <a:t>- De straff vi har börjar diskuteras </a:t>
            </a:r>
          </a:p>
        </p:txBody>
      </p:sp>
      <p:sp>
        <p:nvSpPr>
          <p:cNvPr id="150" name="Straffskala:…"/>
          <p:cNvSpPr txBox="1">
            <a:spLocks noGrp="1"/>
          </p:cNvSpPr>
          <p:nvPr>
            <p:ph type="subTitle" sz="half" idx="1"/>
          </p:nvPr>
        </p:nvSpPr>
        <p:spPr>
          <a:xfrm>
            <a:off x="571499" y="5003927"/>
            <a:ext cx="11861803" cy="2755571"/>
          </a:xfrm>
          <a:prstGeom prst="rect">
            <a:avLst/>
          </a:prstGeom>
        </p:spPr>
        <p:txBody>
          <a:bodyPr/>
          <a:lstStyle/>
          <a:p>
            <a:pPr>
              <a:defRPr sz="4300" b="1">
                <a:solidFill>
                  <a:srgbClr val="000000"/>
                </a:solidFill>
              </a:defRPr>
            </a:pPr>
            <a:r>
              <a:t>Straffskala: </a:t>
            </a:r>
          </a:p>
          <a:p>
            <a:pPr>
              <a:defRPr sz="3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Sexuellt Ofredande - Böter eller fängelse upp till två år</a:t>
            </a:r>
          </a:p>
          <a:p>
            <a:pPr>
              <a:defRPr sz="3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Våldtäkt - Fängelse i två upp till sex år </a:t>
            </a:r>
          </a:p>
          <a:p>
            <a:pPr>
              <a:defRPr sz="3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Grov Våldtäkt - Fängelse i fyra upp till tio år </a:t>
            </a:r>
            <a:r>
              <a:rPr sz="4200"/>
              <a:t> </a:t>
            </a:r>
          </a:p>
        </p:txBody>
      </p:sp>
      <p:pic>
        <p:nvPicPr>
          <p:cNvPr id="151" name="c_580342-l_3-k_imagepuff.png" descr="c_580342-l_3-k_imagepuff.png"/>
          <p:cNvPicPr>
            <a:picLocks noChangeAspect="1"/>
          </p:cNvPicPr>
          <p:nvPr/>
        </p:nvPicPr>
        <p:blipFill>
          <a:blip r:embed="rId2">
            <a:extLst/>
          </a:blip>
          <a:srcRect t="2752" b="14394"/>
          <a:stretch>
            <a:fillRect/>
          </a:stretch>
        </p:blipFill>
        <p:spPr>
          <a:xfrm>
            <a:off x="7690842" y="1708545"/>
            <a:ext cx="3810685" cy="2787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örslag på fem platser på nätet inom detta ämne:…"/>
          <p:cNvSpPr txBox="1">
            <a:spLocks noGrp="1"/>
          </p:cNvSpPr>
          <p:nvPr>
            <p:ph type="title"/>
          </p:nvPr>
        </p:nvSpPr>
        <p:spPr>
          <a:xfrm>
            <a:off x="406400" y="6019800"/>
            <a:ext cx="11861800" cy="3175000"/>
          </a:xfrm>
          <a:prstGeom prst="rect">
            <a:avLst/>
          </a:prstGeom>
        </p:spPr>
        <p:txBody>
          <a:bodyPr/>
          <a:lstStyle/>
          <a:p>
            <a:pPr defTabSz="467359">
              <a:defRPr sz="3360" b="1" i="1">
                <a:latin typeface="+mj-lt"/>
                <a:ea typeface="+mj-ea"/>
                <a:cs typeface="+mj-cs"/>
                <a:sym typeface="Helvetica Neue"/>
              </a:defRPr>
            </a:pPr>
            <a:r>
              <a:t>Förslag på fem platser på nätet inom detta ämne: </a:t>
            </a:r>
          </a:p>
          <a:p>
            <a:pPr defTabSz="467359">
              <a:defRPr sz="3360"/>
            </a:pPr>
            <a:r>
              <a:t>- Tjejjouren</a:t>
            </a:r>
          </a:p>
          <a:p>
            <a:pPr defTabSz="467359">
              <a:defRPr sz="3360"/>
            </a:pPr>
            <a:r>
              <a:t>- Unizon</a:t>
            </a:r>
          </a:p>
          <a:p>
            <a:pPr defTabSz="467359">
              <a:defRPr sz="3360"/>
            </a:pPr>
            <a:r>
              <a:t>- Polisen</a:t>
            </a:r>
          </a:p>
          <a:p>
            <a:pPr defTabSz="467359">
              <a:defRPr sz="3360"/>
            </a:pPr>
            <a:r>
              <a:t>- UMO</a:t>
            </a:r>
          </a:p>
          <a:p>
            <a:pPr defTabSz="467359">
              <a:defRPr sz="3360"/>
            </a:pPr>
            <a:r>
              <a:t>- Sociala Medior (MeToo)</a:t>
            </a:r>
          </a:p>
        </p:txBody>
      </p:sp>
      <p:pic>
        <p:nvPicPr>
          <p:cNvPr id="154" name="1200px-Facebook_New_Logo_(2015).png" descr="1200px-Facebook_New_Logo_(20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658" y="635336"/>
            <a:ext cx="3215838" cy="1208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Unknownöö.png" descr="Unknownöö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9764" y="2229395"/>
            <a:ext cx="1851622" cy="185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Namnlöst.png" descr="Namnlös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7715" y="3869283"/>
            <a:ext cx="44958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UMO.se+jobbar+aktivt+med+att+göra+unga+delaktiga+i+utvecklingen+av+innehåll+och+funktioner+på+sajten.+Kom+och+ta+del+av+UMO-s+erfarenhet+av+att+jobba+nära+och+integrerat+med+målgruppen..jpg" descr="UMO.se+jobbar+aktivt+med+att+göra+unga+delaktiga+i+utvecklingen+av+innehåll+och+funktioner+på+sajten.+Kom+och+ta+del+av+UMO-s+erfarenhet+av+att+jobba+nära+och+integrerat+med+målgruppen.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3167" y="432537"/>
            <a:ext cx="2916477" cy="218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Unknown.png" descr="Unknow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2278" y="3517914"/>
            <a:ext cx="3437474" cy="171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Anpassad</PresentationFormat>
  <Paragraphs>44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Times New Roman</vt:lpstr>
      <vt:lpstr>ModernPortfolio</vt:lpstr>
      <vt:lpstr>SEXUELLA ÖVERGREPP &amp; MAKTSTRUKTURER I SAMHÄLLET</vt:lpstr>
      <vt:lpstr>Hösten 2017</vt:lpstr>
      <vt:lpstr>Sexuellt Övergepp kan t.ex. handla om att man: </vt:lpstr>
      <vt:lpstr>Männen utgör: </vt:lpstr>
      <vt:lpstr>PowerPoint-presentation</vt:lpstr>
      <vt:lpstr>#MeToo</vt:lpstr>
      <vt:lpstr> Effekter av MeToo:  - Kvinnor säger ifrån mer  - Kvinnor blir betrodda lättare - De straff vi har börjar diskuteras </vt:lpstr>
      <vt:lpstr>Förslag på fem platser på nätet inom detta ämne:  - Tjejjouren - Unizon - Polisen - UMO - Sociala Medior (MeToo)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SEXUELLA ÖVERGREPP &amp; MAKTSTRUKTURER I SAMHÄLLET</dc:title>
  <dc:creator>Anders Inghage</dc:creator>
  <cp:lastModifiedBy>Anders Inghage</cp:lastModifiedBy>
  <cp:revision>1</cp:revision>
  <dcterms:modified xsi:type="dcterms:W3CDTF">2018-10-12T05:47:05Z</dcterms:modified>
</cp:coreProperties>
</file>