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72" r:id="rId5"/>
    <p:sldId id="263" r:id="rId6"/>
    <p:sldId id="264" r:id="rId7"/>
    <p:sldId id="265" r:id="rId8"/>
    <p:sldId id="270" r:id="rId9"/>
    <p:sldId id="266" r:id="rId10"/>
    <p:sldId id="271" r:id="rId11"/>
    <p:sldId id="258" r:id="rId12"/>
    <p:sldId id="269" r:id="rId13"/>
    <p:sldId id="259" r:id="rId14"/>
    <p:sldId id="267" r:id="rId15"/>
    <p:sldId id="26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FF8A-127D-4BEA-A09A-C3363FB005B1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0BC8-9901-49F4-B367-344D896D78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90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FF8A-127D-4BEA-A09A-C3363FB005B1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0BC8-9901-49F4-B367-344D896D78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526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FF8A-127D-4BEA-A09A-C3363FB005B1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0BC8-9901-49F4-B367-344D896D788F}" type="slidenum">
              <a:rPr lang="sv-SE" smtClean="0"/>
              <a:t>‹#›</a:t>
            </a:fld>
            <a:endParaRPr lang="sv-S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3966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FF8A-127D-4BEA-A09A-C3363FB005B1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0BC8-9901-49F4-B367-344D896D78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4385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FF8A-127D-4BEA-A09A-C3363FB005B1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0BC8-9901-49F4-B367-344D896D788F}" type="slidenum">
              <a:rPr lang="sv-SE" smtClean="0"/>
              <a:t>‹#›</a:t>
            </a:fld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837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FF8A-127D-4BEA-A09A-C3363FB005B1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0BC8-9901-49F4-B367-344D896D78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6159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FF8A-127D-4BEA-A09A-C3363FB005B1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0BC8-9901-49F4-B367-344D896D78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5953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FF8A-127D-4BEA-A09A-C3363FB005B1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0BC8-9901-49F4-B367-344D896D78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247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FF8A-127D-4BEA-A09A-C3363FB005B1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0BC8-9901-49F4-B367-344D896D78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668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FF8A-127D-4BEA-A09A-C3363FB005B1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0BC8-9901-49F4-B367-344D896D78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380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FF8A-127D-4BEA-A09A-C3363FB005B1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0BC8-9901-49F4-B367-344D896D78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125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FF8A-127D-4BEA-A09A-C3363FB005B1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0BC8-9901-49F4-B367-344D896D78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00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FF8A-127D-4BEA-A09A-C3363FB005B1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0BC8-9901-49F4-B367-344D896D78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76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FF8A-127D-4BEA-A09A-C3363FB005B1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0BC8-9901-49F4-B367-344D896D78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723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FF8A-127D-4BEA-A09A-C3363FB005B1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0BC8-9901-49F4-B367-344D896D78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363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FF8A-127D-4BEA-A09A-C3363FB005B1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70BC8-9901-49F4-B367-344D896D78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707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DFF8A-127D-4BEA-A09A-C3363FB005B1}" type="datetimeFigureOut">
              <a:rPr lang="sv-SE" smtClean="0"/>
              <a:t>2019-03-25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A70BC8-9901-49F4-B367-344D896D78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941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B65C3D-48B3-40AE-866D-2C6C8F3A2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Blodkärlssystemet, hjärtat och levern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056DA75-621D-4505-9F3B-295091CD89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334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8C17C39-5168-4A5F-8DD5-FBEED1DC1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Hjärtats kraft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8774984-0E6B-4BAC-AEDF-30982A793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v-SE" sz="2400" dirty="0"/>
              <a:t>  Puls = slag/min</a:t>
            </a:r>
          </a:p>
          <a:p>
            <a:pPr>
              <a:lnSpc>
                <a:spcPct val="150000"/>
              </a:lnSpc>
            </a:pPr>
            <a:r>
              <a:rPr lang="sv-SE" sz="2400" dirty="0"/>
              <a:t>  Slagvolym = blod/slag</a:t>
            </a:r>
          </a:p>
          <a:p>
            <a:pPr>
              <a:lnSpc>
                <a:spcPct val="150000"/>
              </a:lnSpc>
            </a:pPr>
            <a:r>
              <a:rPr lang="sv-SE" sz="2400" dirty="0"/>
              <a:t>  Blodtryck = tryck mot blodkärl</a:t>
            </a:r>
          </a:p>
        </p:txBody>
      </p:sp>
    </p:spTree>
    <p:extLst>
      <p:ext uri="{BB962C8B-B14F-4D97-AF65-F5344CB8AC3E}">
        <p14:creationId xmlns:p14="http://schemas.microsoft.com/office/powerpoint/2010/main" val="58860865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:\6 Bild&amp;grafik Arkiv\Blodärl &amp; blod\Översikt hela systemet redigerad 2.png">
            <a:extLst>
              <a:ext uri="{FF2B5EF4-FFF2-40B4-BE49-F238E27FC236}">
                <a16:creationId xmlns:a16="http://schemas.microsoft.com/office/drawing/2014/main" id="{A8191A3A-5B99-4988-9C9C-4A3FA05B4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4" r="15905"/>
          <a:stretch/>
        </p:blipFill>
        <p:spPr bwMode="auto">
          <a:xfrm>
            <a:off x="4066086" y="928876"/>
            <a:ext cx="5517222" cy="5413528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A9F82AB-D434-4C03-8950-FFA726C3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sv-SE"/>
              <a:t>Blodkärl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ECCE84-4FA5-43DD-8D63-BADDDD3DB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637" y="1741026"/>
            <a:ext cx="5209758" cy="38807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v-SE" sz="2000" dirty="0"/>
              <a:t>Artärer </a:t>
            </a:r>
            <a:br>
              <a:rPr lang="sv-SE" sz="2000" dirty="0"/>
            </a:br>
            <a:r>
              <a:rPr lang="sv-SE" sz="2000" dirty="0"/>
              <a:t>– transporterar syrerikt blod</a:t>
            </a:r>
          </a:p>
          <a:p>
            <a:pPr>
              <a:lnSpc>
                <a:spcPct val="150000"/>
              </a:lnSpc>
              <a:buClr>
                <a:srgbClr val="D37EEA"/>
              </a:buClr>
            </a:pPr>
            <a:r>
              <a:rPr lang="sv-SE" sz="2000" dirty="0"/>
              <a:t>Kapillärer </a:t>
            </a:r>
            <a:br>
              <a:rPr lang="sv-SE" sz="2000" dirty="0"/>
            </a:br>
            <a:r>
              <a:rPr lang="sv-SE" sz="2000" dirty="0"/>
              <a:t>– fördelar blodet</a:t>
            </a:r>
          </a:p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sv-SE" sz="2000" dirty="0"/>
              <a:t>Vener </a:t>
            </a:r>
            <a:br>
              <a:rPr lang="sv-SE" sz="2000" dirty="0"/>
            </a:br>
            <a:r>
              <a:rPr lang="sv-SE" sz="2000" dirty="0"/>
              <a:t>– transporterar syrefattigt blod</a:t>
            </a:r>
          </a:p>
        </p:txBody>
      </p:sp>
      <p:cxnSp>
        <p:nvCxnSpPr>
          <p:cNvPr id="18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455884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5952F57-6F5D-4A63-8BDA-23E9148A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sv-SE" dirty="0"/>
              <a:t>Blodtryck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7BC0AA-6C71-451D-8E8B-CD268E065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597" y="1785381"/>
            <a:ext cx="8596668" cy="38807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v-SE" sz="2400" dirty="0"/>
              <a:t>Blodet måste drivas av ett tryck för att cirkulera</a:t>
            </a:r>
          </a:p>
          <a:p>
            <a:pPr>
              <a:lnSpc>
                <a:spcPct val="150000"/>
              </a:lnSpc>
            </a:pPr>
            <a:r>
              <a:rPr lang="sv-SE" sz="2400" dirty="0"/>
              <a:t>Bestäms av hjärtats slag samt motståndet i blodkärlen</a:t>
            </a:r>
          </a:p>
          <a:p>
            <a:pPr>
              <a:lnSpc>
                <a:spcPct val="150000"/>
              </a:lnSpc>
            </a:pPr>
            <a:endParaRPr lang="sv-SE" sz="2400" dirty="0"/>
          </a:p>
          <a:p>
            <a:pPr>
              <a:lnSpc>
                <a:spcPct val="150000"/>
              </a:lnSpc>
            </a:pPr>
            <a:r>
              <a:rPr lang="sv-SE" sz="2400" dirty="0"/>
              <a:t>Högt blodtryck - arbetstrycket (systoliskt) </a:t>
            </a:r>
          </a:p>
          <a:p>
            <a:pPr>
              <a:lnSpc>
                <a:spcPct val="150000"/>
              </a:lnSpc>
            </a:pPr>
            <a:r>
              <a:rPr lang="sv-SE" sz="2400" dirty="0"/>
              <a:t>Lågt blodtryck - vilotrycket (diastoliskt)</a:t>
            </a:r>
          </a:p>
          <a:p>
            <a:endParaRPr lang="sv-SE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latshållare för innehåll 8" descr="En bild som visar inomhus&#10;&#10;Automatiskt genererad beskrivning">
            <a:extLst>
              <a:ext uri="{FF2B5EF4-FFF2-40B4-BE49-F238E27FC236}">
                <a16:creationId xmlns:a16="http://schemas.microsoft.com/office/drawing/2014/main" id="{B518BB4D-47C0-4ABB-9421-48D19E18CA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5" t="-1952" r="10678" b="1952"/>
          <a:stretch/>
        </p:blipFill>
        <p:spPr>
          <a:xfrm>
            <a:off x="7196850" y="2935974"/>
            <a:ext cx="4995150" cy="395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9785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525CB2-34B0-4666-9CB7-FD2AD4447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Blodkärl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56E54D-A50B-46D0-B537-2487B2A88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Varierar i tjocklek</a:t>
            </a:r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5EB825AE-570C-4B1C-940B-0BBA731A1E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273387"/>
              </p:ext>
            </p:extLst>
          </p:nvPr>
        </p:nvGraphicFramePr>
        <p:xfrm>
          <a:off x="1984625" y="3009472"/>
          <a:ext cx="5638800" cy="239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 Editor-foto" r:id="rId3" imgW="3277057" imgH="1390844" progId="MSPhotoEd.3">
                  <p:embed/>
                </p:oleObj>
              </mc:Choice>
              <mc:Fallback>
                <p:oleObj name="Photo Editor-foto" r:id="rId3" imgW="3277057" imgH="1390844" progId="MSPhotoEd.3">
                  <p:embed/>
                  <p:pic>
                    <p:nvPicPr>
                      <p:cNvPr id="7173" name="Object 5">
                        <a:extLst>
                          <a:ext uri="{FF2B5EF4-FFF2-40B4-BE49-F238E27FC236}">
                            <a16:creationId xmlns:a16="http://schemas.microsoft.com/office/drawing/2014/main" id="{8AD148D1-D1C4-4CFF-93BD-C5629F8304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625" y="3009472"/>
                        <a:ext cx="5638800" cy="239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5EEE00A1-5F07-4320-96D0-8D93A96F5457}"/>
              </a:ext>
            </a:extLst>
          </p:cNvPr>
          <p:cNvSpPr txBox="1"/>
          <p:nvPr/>
        </p:nvSpPr>
        <p:spPr>
          <a:xfrm>
            <a:off x="1912705" y="3837115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Artär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98AE61B-4627-4093-86D5-6B52EF625E41}"/>
              </a:ext>
            </a:extLst>
          </p:cNvPr>
          <p:cNvSpPr txBox="1"/>
          <p:nvPr/>
        </p:nvSpPr>
        <p:spPr>
          <a:xfrm>
            <a:off x="3824270" y="429459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Kapillär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AE70243-140C-4AC2-A160-734C1C9C3235}"/>
              </a:ext>
            </a:extLst>
          </p:cNvPr>
          <p:cNvSpPr txBox="1"/>
          <p:nvPr/>
        </p:nvSpPr>
        <p:spPr>
          <a:xfrm>
            <a:off x="6945330" y="4294598"/>
            <a:ext cx="55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Ven</a:t>
            </a:r>
          </a:p>
        </p:txBody>
      </p:sp>
    </p:spTree>
    <p:extLst>
      <p:ext uri="{BB962C8B-B14F-4D97-AF65-F5344CB8AC3E}">
        <p14:creationId xmlns:p14="http://schemas.microsoft.com/office/powerpoint/2010/main" val="383564837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192B2755-1588-4E0F-9309-AC5238D95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8" y="4473225"/>
            <a:ext cx="8288035" cy="10950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4800" dirty="0"/>
              <a:t>Blodkärl i risk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65D4DAB-DBF4-4184-9552-17E28270C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794" y="5642323"/>
            <a:ext cx="8288035" cy="471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Åderförfettning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blodpropp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eller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bristning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Bildobjekt 6" descr="En bild som visar karta&#10;&#10;Automatiskt genererad beskrivning">
            <a:extLst>
              <a:ext uri="{FF2B5EF4-FFF2-40B4-BE49-F238E27FC236}">
                <a16:creationId xmlns:a16="http://schemas.microsoft.com/office/drawing/2014/main" id="{7604890C-3D21-4011-99A2-BD5A568A21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t="26985"/>
          <a:stretch/>
        </p:blipFill>
        <p:spPr>
          <a:xfrm>
            <a:off x="5378135" y="815468"/>
            <a:ext cx="3704853" cy="358371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F5C4F08-98B6-4846-99A6-B75F545CB9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921" y="756829"/>
            <a:ext cx="2649814" cy="3642357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3BA63E1-35FD-4644-81FD-8B79EDABC350}"/>
              </a:ext>
            </a:extLst>
          </p:cNvPr>
          <p:cNvSpPr/>
          <p:nvPr/>
        </p:nvSpPr>
        <p:spPr>
          <a:xfrm>
            <a:off x="4899872" y="485970"/>
            <a:ext cx="948929" cy="1063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725175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51E86EF-E80F-4052-A6EE-C9A52EC3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sv-SE" sz="4000" dirty="0"/>
              <a:t>Levern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287A4CAD-2E5D-4656-8C34-045991528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841" y="1333372"/>
            <a:ext cx="7157202" cy="4424452"/>
          </a:xfr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778266B5-5ABB-48C0-9BD9-05FA6B89881D}"/>
              </a:ext>
            </a:extLst>
          </p:cNvPr>
          <p:cNvSpPr txBox="1">
            <a:spLocks/>
          </p:cNvSpPr>
          <p:nvPr/>
        </p:nvSpPr>
        <p:spPr>
          <a:xfrm>
            <a:off x="842597" y="2239623"/>
            <a:ext cx="4686058" cy="3101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v-SE" sz="2400" dirty="0"/>
              <a:t>Omvandlar näringsämnen</a:t>
            </a:r>
          </a:p>
          <a:p>
            <a:pPr>
              <a:lnSpc>
                <a:spcPct val="150000"/>
              </a:lnSpc>
            </a:pPr>
            <a:r>
              <a:rPr lang="sv-SE" sz="2400" dirty="0"/>
              <a:t>Lagra näringsämnen</a:t>
            </a:r>
          </a:p>
          <a:p>
            <a:pPr>
              <a:lnSpc>
                <a:spcPct val="150000"/>
              </a:lnSpc>
            </a:pPr>
            <a:r>
              <a:rPr lang="sv-SE" sz="2400" dirty="0"/>
              <a:t>Reglerar blodsockernivån</a:t>
            </a:r>
          </a:p>
          <a:p>
            <a:pPr>
              <a:lnSpc>
                <a:spcPct val="150000"/>
              </a:lnSpc>
            </a:pPr>
            <a:r>
              <a:rPr lang="sv-SE" sz="2400" dirty="0"/>
              <a:t>Renar blodet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91492218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01DC1E-E3F7-46CD-BE2C-4CEC04174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sv-SE" sz="4000" dirty="0"/>
              <a:t>Hjärt-kärlsystemet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E3F094-36B1-4E2B-B87A-9D7E7C1F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35" y="1930400"/>
            <a:ext cx="8596668" cy="4007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/>
              <a:t>Pumpa runt blod till kroppens alla delar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Består av</a:t>
            </a:r>
          </a:p>
          <a:p>
            <a:pPr lvl="1"/>
            <a:r>
              <a:rPr lang="sv-SE" sz="2200" dirty="0"/>
              <a:t>Hjärta</a:t>
            </a:r>
          </a:p>
          <a:p>
            <a:pPr lvl="1"/>
            <a:r>
              <a:rPr lang="sv-SE" sz="2200" dirty="0"/>
              <a:t>Blodkärl</a:t>
            </a:r>
          </a:p>
          <a:p>
            <a:pPr lvl="1"/>
            <a:r>
              <a:rPr lang="sv-SE" sz="2200" dirty="0"/>
              <a:t>Blod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Bildobjekt 5" descr="En bild som visar sport, friidrott&#10;&#10;Automatiskt genererad beskrivning">
            <a:extLst>
              <a:ext uri="{FF2B5EF4-FFF2-40B4-BE49-F238E27FC236}">
                <a16:creationId xmlns:a16="http://schemas.microsoft.com/office/drawing/2014/main" id="{2A24AF98-A560-4C16-9218-54B89F2CB7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7"/>
          <a:stretch/>
        </p:blipFill>
        <p:spPr>
          <a:xfrm>
            <a:off x="7174030" y="609600"/>
            <a:ext cx="5024062" cy="629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7510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88C3D29-F366-4D1E-9D68-216C0EA33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sv-SE" sz="4000" dirty="0"/>
              <a:t>Lilla och stora kretsloppet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CAF4B7A-1959-448A-9CA4-B7D36A413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2" y="2039207"/>
            <a:ext cx="8773343" cy="46754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v-SE" sz="2000" dirty="0"/>
              <a:t>Stora kretsloppet styrs av hjärtats vänstra halva</a:t>
            </a:r>
          </a:p>
          <a:p>
            <a:pPr>
              <a:lnSpc>
                <a:spcPct val="150000"/>
              </a:lnSpc>
            </a:pPr>
            <a:r>
              <a:rPr lang="sv-SE" sz="2000" dirty="0"/>
              <a:t>Lilla kretsloppet styrs av hjärtats högra halva</a:t>
            </a:r>
          </a:p>
          <a:p>
            <a:pPr>
              <a:lnSpc>
                <a:spcPct val="150000"/>
              </a:lnSpc>
            </a:pPr>
            <a:r>
              <a:rPr lang="sv-SE" sz="2000" dirty="0"/>
              <a:t>Ca 5 liter blod i omlopp</a:t>
            </a:r>
          </a:p>
          <a:p>
            <a:pPr>
              <a:lnSpc>
                <a:spcPct val="150000"/>
              </a:lnSpc>
            </a:pPr>
            <a:r>
              <a:rPr lang="sv-SE" sz="2000" dirty="0"/>
              <a:t>Funktion</a:t>
            </a:r>
          </a:p>
          <a:p>
            <a:pPr lvl="1"/>
            <a:r>
              <a:rPr lang="sv-SE" sz="1800" dirty="0"/>
              <a:t>Transporterar syre, koldioxid, näringsämnen, </a:t>
            </a:r>
            <a:br>
              <a:rPr lang="sv-SE" sz="1800" dirty="0"/>
            </a:br>
            <a:r>
              <a:rPr lang="sv-SE" sz="1800" dirty="0"/>
              <a:t>hormoner m.m. </a:t>
            </a:r>
          </a:p>
          <a:p>
            <a:pPr lvl="1"/>
            <a:r>
              <a:rPr lang="sv-SE" sz="1800" dirty="0"/>
              <a:t>Reglerar även kroppstemperaturen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EC0BF53-40C2-4C35-B0D0-B82168C0270D}"/>
              </a:ext>
            </a:extLst>
          </p:cNvPr>
          <p:cNvSpPr/>
          <p:nvPr/>
        </p:nvSpPr>
        <p:spPr>
          <a:xfrm>
            <a:off x="9792914" y="4186389"/>
            <a:ext cx="2415208" cy="2703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 descr="En bild som visar friidrott&#10;&#10;Automatiskt genererad beskrivning">
            <a:extLst>
              <a:ext uri="{FF2B5EF4-FFF2-40B4-BE49-F238E27FC236}">
                <a16:creationId xmlns:a16="http://schemas.microsoft.com/office/drawing/2014/main" id="{645A910F-77D8-4A52-AB27-AB89BD6D41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r="5939"/>
          <a:stretch/>
        </p:blipFill>
        <p:spPr>
          <a:xfrm>
            <a:off x="6808436" y="1631896"/>
            <a:ext cx="5383564" cy="467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2431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7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9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tshållare för innehåll 3" descr="En bild som visar friidrott&#10;&#10;Automatiskt genererad beskrivning">
            <a:extLst>
              <a:ext uri="{FF2B5EF4-FFF2-40B4-BE49-F238E27FC236}">
                <a16:creationId xmlns:a16="http://schemas.microsoft.com/office/drawing/2014/main" id="{C7FAF2FA-3129-4F4D-84C2-01953D3FD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r="5939"/>
          <a:stretch/>
        </p:blipFill>
        <p:spPr>
          <a:xfrm>
            <a:off x="2819044" y="614201"/>
            <a:ext cx="6334153" cy="550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8668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D3FEA84-C4A5-4761-BDB9-33CAF424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sv-SE" sz="4000" dirty="0"/>
              <a:t>Hjärtat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19D2B8-FB9B-4712-BF60-4A51D742B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985" y="2072813"/>
            <a:ext cx="8596668" cy="38807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v-SE" sz="2400" dirty="0"/>
              <a:t>Stor, kraftig  pump</a:t>
            </a:r>
          </a:p>
          <a:p>
            <a:pPr>
              <a:lnSpc>
                <a:spcPct val="150000"/>
              </a:lnSpc>
            </a:pPr>
            <a:r>
              <a:rPr lang="sv-SE" sz="2400" dirty="0"/>
              <a:t>Hjärtat har 4 rum</a:t>
            </a:r>
          </a:p>
          <a:p>
            <a:pPr lvl="1"/>
            <a:r>
              <a:rPr lang="sv-SE" sz="2000" dirty="0"/>
              <a:t>2 förmak </a:t>
            </a:r>
          </a:p>
          <a:p>
            <a:pPr lvl="1"/>
            <a:r>
              <a:rPr lang="sv-SE" sz="2000" dirty="0"/>
              <a:t>2 kammare</a:t>
            </a:r>
          </a:p>
          <a:p>
            <a:pPr>
              <a:lnSpc>
                <a:spcPct val="150000"/>
              </a:lnSpc>
            </a:pPr>
            <a:r>
              <a:rPr lang="sv-SE" sz="2400" dirty="0"/>
              <a:t>Styrs av elektriska impulser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12D8CCF-3DBF-4FBE-AE0D-5C4499715DF6}"/>
              </a:ext>
            </a:extLst>
          </p:cNvPr>
          <p:cNvSpPr/>
          <p:nvPr/>
        </p:nvSpPr>
        <p:spPr>
          <a:xfrm>
            <a:off x="8872328" y="2683565"/>
            <a:ext cx="3369365" cy="4181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306B928B-73AB-45BF-852C-31F19D9759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603107"/>
              </p:ext>
            </p:extLst>
          </p:nvPr>
        </p:nvGraphicFramePr>
        <p:xfrm>
          <a:off x="5197825" y="1495874"/>
          <a:ext cx="7010400" cy="428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Photo Editor-foto" r:id="rId3" imgW="4742857" imgH="2857899" progId="MSPhotoEd.3">
                  <p:embed/>
                </p:oleObj>
              </mc:Choice>
              <mc:Fallback>
                <p:oleObj name="Photo Editor-foto" r:id="rId3" imgW="4742857" imgH="2857899" progId="MSPhotoEd.3">
                  <p:embed/>
                  <p:pic>
                    <p:nvPicPr>
                      <p:cNvPr id="3074" name="Object 5">
                        <a:extLst>
                          <a:ext uri="{FF2B5EF4-FFF2-40B4-BE49-F238E27FC236}">
                            <a16:creationId xmlns:a16="http://schemas.microsoft.com/office/drawing/2014/main" id="{CF42542B-CD6A-4168-A78A-FB3E4D5DF5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825" y="1495874"/>
                        <a:ext cx="7010400" cy="428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988391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532BB88-1CA3-48BF-8CDB-1FA4EB183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01" y="249900"/>
            <a:ext cx="8596667" cy="566738"/>
          </a:xfrm>
        </p:spPr>
        <p:txBody>
          <a:bodyPr/>
          <a:lstStyle/>
          <a:p>
            <a:r>
              <a:rPr lang="sv-SE" dirty="0"/>
              <a:t>Hjärtat i tvärsnitt – förmak och kammare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3BD158-C023-420B-8654-8191E4847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r>
              <a:rPr lang="sv-SE" dirty="0"/>
              <a:t>hjärtat</a:t>
            </a:r>
          </a:p>
        </p:txBody>
      </p:sp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id="{BCC34794-4DB1-49C7-B82F-D11A36D61762}"/>
              </a:ext>
            </a:extLst>
          </p:cNvPr>
          <p:cNvGraphicFramePr>
            <a:graphicFrameLocks noGrp="1" noChangeAspect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088602550"/>
              </p:ext>
            </p:extLst>
          </p:nvPr>
        </p:nvGraphicFramePr>
        <p:xfrm>
          <a:off x="319526" y="1060925"/>
          <a:ext cx="8682942" cy="473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Photo Editor-foto" r:id="rId3" imgW="5238095" imgH="2857899" progId="MSPhotoEd.3">
                  <p:embed/>
                </p:oleObj>
              </mc:Choice>
              <mc:Fallback>
                <p:oleObj name="Photo Editor-foto" r:id="rId3" imgW="5238095" imgH="2857899" progId="MSPhotoEd.3">
                  <p:embed/>
                  <p:pic>
                    <p:nvPicPr>
                      <p:cNvPr id="5122" name="Object 4">
                        <a:extLst>
                          <a:ext uri="{FF2B5EF4-FFF2-40B4-BE49-F238E27FC236}">
                            <a16:creationId xmlns:a16="http://schemas.microsoft.com/office/drawing/2014/main" id="{4DA0D9D0-BD35-4C6B-9656-85B794EEC3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26" y="1060925"/>
                        <a:ext cx="8682942" cy="473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25339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DA2C97-2602-4124-9680-4E54933E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740" y="750094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3600" dirty="0"/>
              <a:t>Blodets rörelse i</a:t>
            </a:r>
            <a:br>
              <a:rPr lang="sv-SE" sz="3600" dirty="0"/>
            </a:br>
            <a:r>
              <a:rPr lang="sv-SE" sz="3600" dirty="0"/>
              <a:t>hjärtat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3" name="Object 5">
            <a:extLst>
              <a:ext uri="{FF2B5EF4-FFF2-40B4-BE49-F238E27FC236}">
                <a16:creationId xmlns:a16="http://schemas.microsoft.com/office/drawing/2014/main" id="{30635A61-3073-4899-ADD9-37B2B76892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867976"/>
              </p:ext>
            </p:extLst>
          </p:nvPr>
        </p:nvGraphicFramePr>
        <p:xfrm>
          <a:off x="4849846" y="10848"/>
          <a:ext cx="6491287" cy="679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Photo Editor-foto" r:id="rId3" imgW="4285714" imgH="4761905" progId="MSPhotoEd.3">
                  <p:embed/>
                </p:oleObj>
              </mc:Choice>
              <mc:Fallback>
                <p:oleObj name="Photo Editor-foto" r:id="rId3" imgW="4285714" imgH="4761905" progId="MSPhotoEd.3">
                  <p:embed/>
                  <p:pic>
                    <p:nvPicPr>
                      <p:cNvPr id="11266" name="Object 5">
                        <a:extLst>
                          <a:ext uri="{FF2B5EF4-FFF2-40B4-BE49-F238E27FC236}">
                            <a16:creationId xmlns:a16="http://schemas.microsoft.com/office/drawing/2014/main" id="{3CAB68E7-9191-4A6C-9C11-23D343A6AB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846" y="10848"/>
                        <a:ext cx="6491287" cy="679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899048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Rektangel 14">
            <a:extLst>
              <a:ext uri="{FF2B5EF4-FFF2-40B4-BE49-F238E27FC236}">
                <a16:creationId xmlns:a16="http://schemas.microsoft.com/office/drawing/2014/main" id="{B7ECF700-5D23-4989-A8E0-D315706606E4}"/>
              </a:ext>
            </a:extLst>
          </p:cNvPr>
          <p:cNvSpPr/>
          <p:nvPr/>
        </p:nvSpPr>
        <p:spPr>
          <a:xfrm>
            <a:off x="-497505" y="0"/>
            <a:ext cx="12219189" cy="6866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1C13D841-E6AD-4BBD-9DD6-3C2156ADA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3600" dirty="0" err="1"/>
              <a:t>Retledningssystem</a:t>
            </a:r>
            <a:endParaRPr lang="sv-SE" sz="3600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2AC50378-9B4B-4DAB-8080-B29335C6C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0861" y="2540000"/>
            <a:ext cx="4348328" cy="446487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buFont typeface="Wingdings 3" charset="2"/>
              <a:buChar char=""/>
            </a:pPr>
            <a:r>
              <a:rPr lang="sv-SE" sz="2400" dirty="0"/>
              <a:t>  Sinusknutan</a:t>
            </a:r>
          </a:p>
          <a:p>
            <a:pPr>
              <a:lnSpc>
                <a:spcPct val="150000"/>
              </a:lnSpc>
              <a:buFont typeface="Wingdings 3" charset="2"/>
              <a:buChar char=""/>
            </a:pPr>
            <a:r>
              <a:rPr lang="sv-SE" sz="2400" dirty="0"/>
              <a:t>  </a:t>
            </a:r>
            <a:r>
              <a:rPr lang="sv-SE" sz="2400" dirty="0" err="1"/>
              <a:t>AV-knutan</a:t>
            </a:r>
            <a:endParaRPr lang="sv-SE" sz="2400" dirty="0"/>
          </a:p>
          <a:p>
            <a:pPr>
              <a:lnSpc>
                <a:spcPct val="150000"/>
              </a:lnSpc>
              <a:buFont typeface="Wingdings 3" charset="2"/>
              <a:buChar char=""/>
            </a:pPr>
            <a:r>
              <a:rPr lang="sv-SE" sz="2400" dirty="0"/>
              <a:t>  </a:t>
            </a:r>
            <a:r>
              <a:rPr lang="sv-SE" sz="2400" dirty="0" err="1"/>
              <a:t>Hiska</a:t>
            </a:r>
            <a:r>
              <a:rPr lang="sv-SE" sz="2400" dirty="0"/>
              <a:t> bunten</a:t>
            </a:r>
          </a:p>
          <a:p>
            <a:pPr>
              <a:lnSpc>
                <a:spcPct val="150000"/>
              </a:lnSpc>
              <a:buFont typeface="Wingdings 3" charset="2"/>
              <a:buChar char=""/>
            </a:pPr>
            <a:endParaRPr lang="sv-SE" sz="2000" dirty="0"/>
          </a:p>
        </p:txBody>
      </p:sp>
      <p:pic>
        <p:nvPicPr>
          <p:cNvPr id="14" name="Platshållare för innehåll 13">
            <a:extLst>
              <a:ext uri="{FF2B5EF4-FFF2-40B4-BE49-F238E27FC236}">
                <a16:creationId xmlns:a16="http://schemas.microsoft.com/office/drawing/2014/main" id="{D61B2863-723E-4CF4-BF46-D819EAD02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" t="391" r="2299" b="-389"/>
          <a:stretch/>
        </p:blipFill>
        <p:spPr>
          <a:xfrm>
            <a:off x="-12435" y="2072019"/>
            <a:ext cx="7155776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3079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98220170-6895-42D9-87D5-69564A85A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5" y="379665"/>
            <a:ext cx="8412076" cy="6309058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5463C319-31F3-4159-A171-28363F22E147}"/>
              </a:ext>
            </a:extLst>
          </p:cNvPr>
          <p:cNvSpPr txBox="1"/>
          <p:nvPr/>
        </p:nvSpPr>
        <p:spPr>
          <a:xfrm>
            <a:off x="659740" y="6519446"/>
            <a:ext cx="11532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Av </a:t>
            </a:r>
            <a:r>
              <a:rPr lang="en-US" sz="1600" dirty="0" err="1"/>
              <a:t>DrJanaOfficial</a:t>
            </a:r>
            <a:r>
              <a:rPr lang="en-US" sz="1600" dirty="0"/>
              <a:t> - Official Website, Support, CC BY-SA 4.0, https://commons.wikimedia.org/w/index.php?curid=50477765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48392956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sett">
  <a:themeElements>
    <a:clrScheme name="Rö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175</Words>
  <Application>Microsoft Office PowerPoint</Application>
  <PresentationFormat>Bredbild</PresentationFormat>
  <Paragraphs>55</Paragraphs>
  <Slides>15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Arial</vt:lpstr>
      <vt:lpstr>Trebuchet MS</vt:lpstr>
      <vt:lpstr>Wingdings 3</vt:lpstr>
      <vt:lpstr>Fasett</vt:lpstr>
      <vt:lpstr>Photo Editor-foto</vt:lpstr>
      <vt:lpstr>Blodkärlssystemet, hjärtat och levern</vt:lpstr>
      <vt:lpstr>Hjärt-kärlsystemet</vt:lpstr>
      <vt:lpstr>Lilla och stora kretsloppet</vt:lpstr>
      <vt:lpstr>PowerPoint-presentation</vt:lpstr>
      <vt:lpstr>Hjärtat</vt:lpstr>
      <vt:lpstr>Hjärtat i tvärsnitt – förmak och kammare</vt:lpstr>
      <vt:lpstr>Blodets rörelse i hjärtat</vt:lpstr>
      <vt:lpstr>Retledningssystem</vt:lpstr>
      <vt:lpstr>PowerPoint-presentation</vt:lpstr>
      <vt:lpstr>Hjärtats kraft</vt:lpstr>
      <vt:lpstr>Blodkärl</vt:lpstr>
      <vt:lpstr>Blodtryck</vt:lpstr>
      <vt:lpstr>Blodkärl</vt:lpstr>
      <vt:lpstr>Blodkärl i risk</vt:lpstr>
      <vt:lpstr>Levern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Blodkärlssystemet, hjärtat och levern</dc:title>
  <dc:creator>Moa Jansson Lindqvist</dc:creator>
  <cp:lastModifiedBy>Anders Inghage</cp:lastModifiedBy>
  <cp:revision>4</cp:revision>
  <dcterms:created xsi:type="dcterms:W3CDTF">2019-03-24T19:29:28Z</dcterms:created>
  <dcterms:modified xsi:type="dcterms:W3CDTF">2019-03-25T11:56:41Z</dcterms:modified>
</cp:coreProperties>
</file>