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995B79-7049-43A2-985A-AEE966555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950345-0D7F-4D27-A61E-03F263BB3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EB37BE-9183-411B-859D-2AE06135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1BBD58-EAF0-4E22-94F9-4C6A8707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61992-094A-4254-A618-CCFA9462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91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4FB6C4-5713-4DAD-BF10-17DC0754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F7D2C7C-FAEA-48BE-B3C9-18A4D5A8D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49CCE7-72A5-4CFD-A020-24A837F9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72B3BA-D7FD-4E48-9619-24F4F3FF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F1F55C-DD75-4D15-A526-8BD170DD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39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3C8C875-F118-4EF9-84A0-87591A914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27A6638-DA35-4347-A6BC-62E52B57E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B1DF98-4A1D-4A8B-B775-F47887CB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0C398A-51B8-47B8-A47F-99454BF1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5AE14C-B119-45FE-B6BB-0C61F4A9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2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4E1113-2E24-4F74-8324-3175A83F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B41B32-5E2F-4F45-8E8D-902228C4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43DF46-0CA7-456D-85F4-6451BF24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1A5768-8C6F-4A1C-BFE0-4FE31E65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D62D06-7681-4871-BA97-2B70853E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5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73F8C-EC17-47B3-9801-E9903540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36F6E7-CFD0-40AF-A71E-A0F084B9A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CC6466-2A05-40B2-B760-44113489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8C26A-1140-4E6D-B21B-615C36A0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6CA591-1690-43D9-BBA5-2D146D87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61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977F2E-9301-4A9F-B100-AB16DE02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D0A554-2BAE-4EB7-9255-E2075BA1C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10EECA-0F58-4E9D-840C-D718E02B6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497EC0-4785-4ADE-AA37-A80A89E4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ABBCBB-87CC-4B6E-A865-3C06EAAE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500F05-38D8-4ED5-B338-A0D37785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4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0396-64A1-4D84-8E35-D194B6C8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19F37-704B-48C7-AEFD-869AA7F5C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3965B4-DF99-4AFA-95E5-27764972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4151C5-3E49-4A85-9C9C-B017968C5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71D876-AE88-4C03-8E5C-DF9A8314D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2A41E54-AB01-43A9-B147-625E68CD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EB6C0CD-B367-4BA7-A3EE-0CAB7BB1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76E8ECC-341D-4BF1-9448-78D2C4F9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33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17A035-CD3E-49E5-A18E-0F70D98D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C35191-53FA-4A53-938C-DD2C50D3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772FD6D-F0C0-47DC-AC0C-CAF1A049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0FA455-06C5-4E64-BF63-122B66E8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5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BD1F4F2-B852-4D89-B8A3-172BADAD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9A55C1D-55D7-433D-8F4D-CB3DD485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636E80-510C-4A18-8B66-A6C03946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96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7702E6-45A8-495E-B4F8-997F2520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2C717-B32E-469B-A885-12FB5FE31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F33576-F0CA-4E07-A6EE-BB460FC0B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6F7019-B7D8-444B-A411-CED1F79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2BA0F8-214D-4634-880E-E0E8E744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8FDDBE-8C5D-4D51-84A4-20F65321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2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4C8A29-B21C-46A6-9F11-0D756A7B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943A2F0-B633-4BF5-A369-54A410658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9E14BD-1000-4612-AC03-798EA884B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C098F6-5F65-43E0-8B12-C3A35577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792671-FC3D-45EA-9F8F-BD3D7A30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DA6761-5237-4C9F-A59F-95AD854C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63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44885BC-CC97-442A-9AFB-070F2448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1954B6-8293-4C99-9261-7BCD1AD5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38D21C-CAC7-4AFD-8BEF-1529CF64C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675E-229A-403E-BF0E-68E82BD88FD1}" type="datetimeFigureOut">
              <a:rPr lang="sv-SE" smtClean="0"/>
              <a:t>2018-10-12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1723FD-B614-4429-9CC5-42AD6C515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75CC39-729E-4E1E-AE3A-835E46D0C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4EC3-19D8-4FE1-8639-421D573A7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5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970A94-3BF1-46B1-B204-925FD1289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F68A99-922C-4E2B-A804-C69CED827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drake, himmel, utomhus, full av färg&#10;&#10;Beskrivning genererad med mycket hög exakthet">
            <a:extLst>
              <a:ext uri="{FF2B5EF4-FFF2-40B4-BE49-F238E27FC236}">
                <a16:creationId xmlns:a16="http://schemas.microsoft.com/office/drawing/2014/main" id="{15ACD312-9BB7-4355-B348-4C4D61932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" y="-1103687"/>
            <a:ext cx="12191264" cy="813147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707AAAF-BAF7-4D7C-A427-AF3C785815C3}"/>
              </a:ext>
            </a:extLst>
          </p:cNvPr>
          <p:cNvSpPr txBox="1"/>
          <p:nvPr/>
        </p:nvSpPr>
        <p:spPr>
          <a:xfrm>
            <a:off x="4634754" y="3687901"/>
            <a:ext cx="7368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C841113-61EC-4EEA-9E7A-65BB2AC774F3}"/>
              </a:ext>
            </a:extLst>
          </p:cNvPr>
          <p:cNvSpPr txBox="1"/>
          <p:nvPr/>
        </p:nvSpPr>
        <p:spPr>
          <a:xfrm>
            <a:off x="4797691" y="6058386"/>
            <a:ext cx="63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>
                    <a:lumMod val="85000"/>
                  </a:schemeClr>
                </a:solidFill>
              </a:rPr>
              <a:t>Projektarbete av Kim Bergehammar – Nk1b, Komvux Norrköping – 2018-10-12</a:t>
            </a:r>
          </a:p>
        </p:txBody>
      </p:sp>
    </p:spTree>
    <p:extLst>
      <p:ext uri="{BB962C8B-B14F-4D97-AF65-F5344CB8AC3E}">
        <p14:creationId xmlns:p14="http://schemas.microsoft.com/office/powerpoint/2010/main" val="231766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5DFF3636-CE5E-48AE-9CAE-54892F5C7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826" y="1231193"/>
            <a:ext cx="9144000" cy="6223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Vad är </a:t>
            </a:r>
            <a:r>
              <a:rPr lang="sv-SE" sz="3200" dirty="0" err="1">
                <a:latin typeface="Dubai" panose="020B0604020202020204" pitchFamily="34" charset="-78"/>
                <a:cs typeface="Dubai" panose="020B0604020202020204" pitchFamily="34" charset="-78"/>
              </a:rPr>
              <a:t>hbtq</a:t>
            </a: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 och vad betyder bokstäverna?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38824F1-EF9E-41D3-98B9-14F0D799C228}"/>
              </a:ext>
            </a:extLst>
          </p:cNvPr>
          <p:cNvSpPr/>
          <p:nvPr/>
        </p:nvSpPr>
        <p:spPr>
          <a:xfrm>
            <a:off x="1132826" y="1939902"/>
            <a:ext cx="7597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Vad är skillnaden idag och för 100 år sedan om man jämför Sverige och världen?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1FC9C8A-B6A2-4113-B14C-7A00A6F953B2}"/>
              </a:ext>
            </a:extLst>
          </p:cNvPr>
          <p:cNvSpPr/>
          <p:nvPr/>
        </p:nvSpPr>
        <p:spPr>
          <a:xfrm>
            <a:off x="1132826" y="3007155"/>
            <a:ext cx="7477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Hur ser personer inom </a:t>
            </a:r>
            <a:r>
              <a:rPr lang="sv-SE" sz="3200" dirty="0" err="1">
                <a:latin typeface="Dubai" panose="020B0604020202020204" pitchFamily="34" charset="-78"/>
                <a:cs typeface="Dubai" panose="020B0604020202020204" pitchFamily="34" charset="-78"/>
              </a:rPr>
              <a:t>hbtq</a:t>
            </a: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 på samhället i Sverige?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0CD94B8-87FF-4F9B-888E-B7DE2C82FD20}"/>
              </a:ext>
            </a:extLst>
          </p:cNvPr>
          <p:cNvSpPr/>
          <p:nvPr/>
        </p:nvSpPr>
        <p:spPr>
          <a:xfrm>
            <a:off x="1132826" y="3982001"/>
            <a:ext cx="599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Hur ser samhället på </a:t>
            </a:r>
            <a:r>
              <a:rPr lang="sv-SE" sz="3200" dirty="0" err="1">
                <a:latin typeface="Dubai" panose="020B0604020202020204" pitchFamily="34" charset="-78"/>
                <a:cs typeface="Dubai" panose="020B0604020202020204" pitchFamily="34" charset="-78"/>
              </a:rPr>
              <a:t>hbtq</a:t>
            </a: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 i Sverige?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50B59F-BC3A-4E97-BB5E-67D6EAF516B8}"/>
              </a:ext>
            </a:extLst>
          </p:cNvPr>
          <p:cNvSpPr/>
          <p:nvPr/>
        </p:nvSpPr>
        <p:spPr>
          <a:xfrm>
            <a:off x="1132826" y="5021767"/>
            <a:ext cx="3283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Min syn på </a:t>
            </a:r>
            <a:r>
              <a:rPr lang="sv-SE" sz="3200" dirty="0" err="1">
                <a:latin typeface="Dubai" panose="020B0604020202020204" pitchFamily="34" charset="-78"/>
                <a:cs typeface="Dubai" panose="020B0604020202020204" pitchFamily="34" charset="-78"/>
              </a:rPr>
              <a:t>hbtq</a:t>
            </a:r>
            <a:r>
              <a:rPr lang="sv-SE" sz="3200" dirty="0">
                <a:latin typeface="Dubai" panose="020B0604020202020204" pitchFamily="34" charset="-78"/>
                <a:cs typeface="Dubai" panose="020B0604020202020204" pitchFamily="34" charset="-78"/>
              </a:rPr>
              <a:t>.</a:t>
            </a:r>
          </a:p>
        </p:txBody>
      </p:sp>
      <p:pic>
        <p:nvPicPr>
          <p:cNvPr id="13" name="Bildobjekt 12" descr="En bild som visar träd&#10;&#10;Beskrivning genererad med hög exakthet">
            <a:extLst>
              <a:ext uri="{FF2B5EF4-FFF2-40B4-BE49-F238E27FC236}">
                <a16:creationId xmlns:a16="http://schemas.microsoft.com/office/drawing/2014/main" id="{469D438D-5B08-460A-BE1B-0881C102D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3597"/>
            <a:ext cx="5760244" cy="2541822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83683CD8-967E-4818-ACC3-C4AABE80BD75}"/>
              </a:ext>
            </a:extLst>
          </p:cNvPr>
          <p:cNvSpPr txBox="1">
            <a:spLocks/>
          </p:cNvSpPr>
          <p:nvPr/>
        </p:nvSpPr>
        <p:spPr>
          <a:xfrm>
            <a:off x="488576" y="446740"/>
            <a:ext cx="4392706" cy="468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 – Innehåll </a:t>
            </a:r>
          </a:p>
        </p:txBody>
      </p:sp>
    </p:spTree>
    <p:extLst>
      <p:ext uri="{BB962C8B-B14F-4D97-AF65-F5344CB8AC3E}">
        <p14:creationId xmlns:p14="http://schemas.microsoft.com/office/powerpoint/2010/main" val="37714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F78B7B3-313D-4E92-A6EC-CC6D7FA81183}"/>
              </a:ext>
            </a:extLst>
          </p:cNvPr>
          <p:cNvSpPr txBox="1">
            <a:spLocks/>
          </p:cNvSpPr>
          <p:nvPr/>
        </p:nvSpPr>
        <p:spPr>
          <a:xfrm>
            <a:off x="3755826" y="2947111"/>
            <a:ext cx="4348178" cy="1186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HBT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1C5721-81B7-49FA-8C68-CC309AB86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6" y="1288568"/>
            <a:ext cx="5566740" cy="1027912"/>
          </a:xfrm>
        </p:spPr>
        <p:txBody>
          <a:bodyPr>
            <a:normAutofit lnSpcReduction="10000"/>
          </a:bodyPr>
          <a:lstStyle/>
          <a:p>
            <a:r>
              <a:rPr lang="sv-SE" sz="2400" dirty="0">
                <a:latin typeface="Dubai" panose="020B0503030403030204" pitchFamily="34" charset="-78"/>
                <a:cs typeface="Dubai" panose="020B0503030403030204" pitchFamily="34" charset="-78"/>
              </a:rPr>
              <a:t>Från början HBT - term – 1990 växte – samlingsnamn med frågor om sexuell läggning och könsidentitet.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F89E3DF4-A0C6-4998-BD94-61F4C9FE10CF}"/>
              </a:ext>
            </a:extLst>
          </p:cNvPr>
          <p:cNvSpPr txBox="1">
            <a:spLocks/>
          </p:cNvSpPr>
          <p:nvPr/>
        </p:nvSpPr>
        <p:spPr>
          <a:xfrm>
            <a:off x="488576" y="446740"/>
            <a:ext cx="11512924" cy="468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 - Vad är </a:t>
            </a:r>
            <a:r>
              <a:rPr lang="sv-SE" sz="280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</a:t>
            </a:r>
            <a:r>
              <a:rPr lang="sv-SE" sz="2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och vad betyder bokstäverna?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9C1D873-3D76-4AE0-83DA-87634C1A3DE2}"/>
              </a:ext>
            </a:extLst>
          </p:cNvPr>
          <p:cNvSpPr txBox="1"/>
          <p:nvPr/>
        </p:nvSpPr>
        <p:spPr>
          <a:xfrm>
            <a:off x="488576" y="4504320"/>
            <a:ext cx="3668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Homosexuell &amp; Bisexuell – </a:t>
            </a:r>
          </a:p>
          <a:p>
            <a:pPr algn="ctr"/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Personer blir attraherade </a:t>
            </a:r>
          </a:p>
          <a:p>
            <a:pPr algn="ctr"/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av en person med samma kön eller oavsett kön.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2346A72-243B-409C-A924-8EA7440B62F1}"/>
              </a:ext>
            </a:extLst>
          </p:cNvPr>
          <p:cNvSpPr txBox="1"/>
          <p:nvPr/>
        </p:nvSpPr>
        <p:spPr>
          <a:xfrm>
            <a:off x="3134876" y="5345522"/>
            <a:ext cx="5152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Transpersoner –</a:t>
            </a:r>
          </a:p>
          <a:p>
            <a:pPr algn="ctr"/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En samling av olika könsidentiteter och </a:t>
            </a:r>
          </a:p>
          <a:p>
            <a:pPr algn="ctr"/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handlar om hur man definierar och uttrycker sitt kön.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97091F3-155F-40C0-AB27-6D77E87C5BD5}"/>
              </a:ext>
            </a:extLst>
          </p:cNvPr>
          <p:cNvSpPr txBox="1"/>
          <p:nvPr/>
        </p:nvSpPr>
        <p:spPr>
          <a:xfrm>
            <a:off x="7406995" y="4374691"/>
            <a:ext cx="4594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Queer – </a:t>
            </a:r>
          </a:p>
          <a:p>
            <a:pPr algn="ctr"/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Har olika betydelser – kan handla om </a:t>
            </a:r>
          </a:p>
          <a:p>
            <a:pPr algn="ctr"/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sexuella läggningar, könsidentitet, relationer, </a:t>
            </a:r>
          </a:p>
          <a:p>
            <a:pPr algn="ctr"/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men också en önskan att slippa identifiera sig. </a:t>
            </a:r>
          </a:p>
        </p:txBody>
      </p:sp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3B510657-00F8-4D8E-846A-5898C63B80C5}"/>
              </a:ext>
            </a:extLst>
          </p:cNvPr>
          <p:cNvSpPr txBox="1">
            <a:spLocks/>
          </p:cNvSpPr>
          <p:nvPr/>
        </p:nvSpPr>
        <p:spPr>
          <a:xfrm>
            <a:off x="6564252" y="2903214"/>
            <a:ext cx="1723317" cy="1186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67DEE1E-21EC-4125-BA98-CA39891A0806}"/>
              </a:ext>
            </a:extLst>
          </p:cNvPr>
          <p:cNvSpPr/>
          <p:nvPr/>
        </p:nvSpPr>
        <p:spPr>
          <a:xfrm>
            <a:off x="972456" y="2245767"/>
            <a:ext cx="5669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Dubai" panose="020B0503030403030204" pitchFamily="34" charset="-78"/>
                <a:cs typeface="Dubai" panose="020B0503030403030204" pitchFamily="34" charset="-78"/>
              </a:rPr>
              <a:t>Sen kom Q – alla är med oavsett läggning</a:t>
            </a:r>
          </a:p>
        </p:txBody>
      </p:sp>
      <p:pic>
        <p:nvPicPr>
          <p:cNvPr id="28" name="Bildobjekt 27" descr="En bild som visar clipart&#10;&#10;Beskrivning genererad med hög exakthet">
            <a:extLst>
              <a:ext uri="{FF2B5EF4-FFF2-40B4-BE49-F238E27FC236}">
                <a16:creationId xmlns:a16="http://schemas.microsoft.com/office/drawing/2014/main" id="{C15DCBB9-19E2-471B-949A-4FDC26F8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63" y="1176479"/>
            <a:ext cx="47625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15" grpId="0"/>
      <p:bldP spid="16" grpId="0"/>
      <p:bldP spid="18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03B158-1450-4022-A0B8-A8C818E09CAF}"/>
              </a:ext>
            </a:extLst>
          </p:cNvPr>
          <p:cNvSpPr txBox="1">
            <a:spLocks/>
          </p:cNvSpPr>
          <p:nvPr/>
        </p:nvSpPr>
        <p:spPr>
          <a:xfrm>
            <a:off x="488576" y="446740"/>
            <a:ext cx="1622612" cy="468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solidFill>
                  <a:srgbClr val="CC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 –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339B6D-5CE4-4C04-B0F9-901317002E92}"/>
              </a:ext>
            </a:extLst>
          </p:cNvPr>
          <p:cNvSpPr txBox="1">
            <a:spLocks/>
          </p:cNvSpPr>
          <p:nvPr/>
        </p:nvSpPr>
        <p:spPr>
          <a:xfrm>
            <a:off x="1906289" y="443126"/>
            <a:ext cx="7932698" cy="949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rgbClr val="CC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Vad är skillnaden idag och för 100 år sedan om man jämför Sverige och Världen?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845FCC2-5ADF-4FB6-BF8A-EC4574AFD4A6}"/>
              </a:ext>
            </a:extLst>
          </p:cNvPr>
          <p:cNvSpPr txBox="1"/>
          <p:nvPr/>
        </p:nvSpPr>
        <p:spPr>
          <a:xfrm rot="20522737">
            <a:off x="1512756" y="1965980"/>
            <a:ext cx="3621841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Dubai" panose="020B0503030403030204" pitchFamily="34" charset="-78"/>
                <a:cs typeface="Dubai" panose="020B0503030403030204" pitchFamily="34" charset="-78"/>
              </a:rPr>
              <a:t>Fram till 1944 – olagligt att umgås intimt med samma kön – samma år ändrades åldersgränsen till 18 – 1978 lag ändrades - lika för alla oavsett läggning – 15 år.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51DE23C-C178-43C3-9863-F9232D5B78AF}"/>
              </a:ext>
            </a:extLst>
          </p:cNvPr>
          <p:cNvSpPr/>
          <p:nvPr/>
        </p:nvSpPr>
        <p:spPr>
          <a:xfrm>
            <a:off x="4019762" y="1807021"/>
            <a:ext cx="3705751" cy="30469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Dubai" panose="020B0503030403030204" pitchFamily="34" charset="-78"/>
                <a:cs typeface="Dubai" panose="020B0503030403030204" pitchFamily="34" charset="-78"/>
              </a:rPr>
              <a:t>1950 bildades första Svenska organisationen RFSL - ”Riksförbundet för homosexuellas, bisexuellas, transpersoners och queeras rättigheter” – Slutet av 1951 ca 500 medlemmar, idag ca 7000.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623AE46-9935-4B72-9E7D-263EF9B2098F}"/>
              </a:ext>
            </a:extLst>
          </p:cNvPr>
          <p:cNvSpPr/>
          <p:nvPr/>
        </p:nvSpPr>
        <p:spPr>
          <a:xfrm rot="702006">
            <a:off x="5991912" y="1948579"/>
            <a:ext cx="4952676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Dubai" panose="020B0503030403030204" pitchFamily="34" charset="-78"/>
                <a:cs typeface="Dubai" panose="020B0503030403030204" pitchFamily="34" charset="-78"/>
              </a:rPr>
              <a:t>1953 krävde RFSL möjlighet till homosexuella att ingå i äktenskap – våren 1989 framfördes detta förslag till riksdagen. Samma år fick Danmark(första landet) igenom lagen. 2001 Nederländerna och ger inspiration – Sverige 2009 – idag 25 länder – fler på väg. </a:t>
            </a:r>
          </a:p>
          <a:p>
            <a:pPr algn="ctr"/>
            <a:r>
              <a:rPr lang="sv-SE" sz="2000" dirty="0">
                <a:latin typeface="Dubai" panose="020B0503030403030204" pitchFamily="34" charset="-78"/>
                <a:cs typeface="Dubai" panose="020B0503030403030204" pitchFamily="34" charset="-78"/>
              </a:rPr>
              <a:t>I 72 länder är det brottsligt att vara i ett homosexuellt förhållande.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05B43A3-2EC3-4E28-AE43-ED3E9CFD1C36}"/>
              </a:ext>
            </a:extLst>
          </p:cNvPr>
          <p:cNvSpPr/>
          <p:nvPr/>
        </p:nvSpPr>
        <p:spPr>
          <a:xfrm rot="454748">
            <a:off x="2064739" y="3329499"/>
            <a:ext cx="4151662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Dubai" panose="020B0503030403030204" pitchFamily="34" charset="-78"/>
                <a:cs typeface="Dubai" panose="020B0503030403030204" pitchFamily="34" charset="-78"/>
              </a:rPr>
              <a:t>13 av världens länder – homosexualitet leder till dödsstraff – länder som Saudiarabien, hela landet – Nigeria, vissa delstater – Qatar, endast muslimer – Iran, dölja identitet och förneka sexualitet.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2F39BCD-B786-44B8-8F46-025EEA350BA8}"/>
              </a:ext>
            </a:extLst>
          </p:cNvPr>
          <p:cNvSpPr/>
          <p:nvPr/>
        </p:nvSpPr>
        <p:spPr>
          <a:xfrm rot="20711086">
            <a:off x="3727211" y="3157699"/>
            <a:ext cx="4196973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Dubai" panose="020B0503030403030204" pitchFamily="34" charset="-78"/>
                <a:cs typeface="Dubai" panose="020B0503030403030204" pitchFamily="34" charset="-78"/>
              </a:rPr>
              <a:t>Delstat Kalifornien USA – ville 2017 införa tredje juridiskt kön – möjligt för ej definierade att välja icke binär – </a:t>
            </a:r>
          </a:p>
          <a:p>
            <a:pPr algn="ctr"/>
            <a:r>
              <a:rPr lang="sv-SE" sz="2400" dirty="0">
                <a:latin typeface="Dubai" panose="020B0503030403030204" pitchFamily="34" charset="-78"/>
                <a:cs typeface="Dubai" panose="020B0503030403030204" pitchFamily="34" charset="-78"/>
              </a:rPr>
              <a:t>gälla 2019.</a:t>
            </a:r>
            <a:endParaRPr lang="sv-SE" sz="2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FED44AD-4DDF-462F-AA6C-874731C64959}"/>
              </a:ext>
            </a:extLst>
          </p:cNvPr>
          <p:cNvSpPr/>
          <p:nvPr/>
        </p:nvSpPr>
        <p:spPr>
          <a:xfrm>
            <a:off x="6720139" y="3507327"/>
            <a:ext cx="3705751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Dubai" panose="020B0503030403030204" pitchFamily="34" charset="-78"/>
                <a:cs typeface="Dubai" panose="020B0503030403030204" pitchFamily="34" charset="-78"/>
              </a:rPr>
              <a:t>Transpersoner i Sverige fick 1972 lag om könskorrigering – krav ogift, steril, svensk medborgare. 2013 togs krav på sterilisering bort – 18 år, folkbokförd och boende i Sverige mer än 1 år. </a:t>
            </a:r>
          </a:p>
          <a:p>
            <a:pPr algn="ctr"/>
            <a:r>
              <a:rPr lang="sv-SE" sz="2000" dirty="0">
                <a:latin typeface="Dubai" panose="020B0503030403030204" pitchFamily="34" charset="-78"/>
                <a:cs typeface="Dubai" panose="020B0503030403030204" pitchFamily="34" charset="-78"/>
              </a:rPr>
              <a:t>14 länder krav – Frankrike, Ryssland, Turkiet, Grekland m.fl.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37690A8-ADB5-464A-97DD-585AA2190CA5}"/>
              </a:ext>
            </a:extLst>
          </p:cNvPr>
          <p:cNvSpPr/>
          <p:nvPr/>
        </p:nvSpPr>
        <p:spPr>
          <a:xfrm>
            <a:off x="3999686" y="4335477"/>
            <a:ext cx="410263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sz="3200" dirty="0">
                <a:latin typeface="Dubai" panose="020B0503030403030204" pitchFamily="34" charset="-78"/>
                <a:cs typeface="Dubai" panose="020B0503030403030204" pitchFamily="34" charset="-78"/>
              </a:rPr>
              <a:t>Farligaste landet för </a:t>
            </a:r>
            <a:r>
              <a:rPr lang="sv-SE" sz="3200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sz="3200" dirty="0">
                <a:latin typeface="Dubai" panose="020B0503030403030204" pitchFamily="34" charset="-78"/>
                <a:cs typeface="Dubai" panose="020B0503030403030204" pitchFamily="34" charset="-78"/>
              </a:rPr>
              <a:t>-personer – Brasilien.</a:t>
            </a:r>
          </a:p>
        </p:txBody>
      </p:sp>
    </p:spTree>
    <p:extLst>
      <p:ext uri="{BB962C8B-B14F-4D97-AF65-F5344CB8AC3E}">
        <p14:creationId xmlns:p14="http://schemas.microsoft.com/office/powerpoint/2010/main" val="34311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1" grpId="0" animBg="1"/>
      <p:bldP spid="10" grpId="0" animBg="1"/>
      <p:bldP spid="9" grpId="0" animBg="1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5A657-72F1-4701-A42E-B4923BF2CAE3}"/>
              </a:ext>
            </a:extLst>
          </p:cNvPr>
          <p:cNvSpPr txBox="1">
            <a:spLocks/>
          </p:cNvSpPr>
          <p:nvPr/>
        </p:nvSpPr>
        <p:spPr>
          <a:xfrm>
            <a:off x="488575" y="446740"/>
            <a:ext cx="9932895" cy="468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 – Hur ser personer inom </a:t>
            </a:r>
            <a:r>
              <a:rPr lang="sv-SE" sz="28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</a:t>
            </a:r>
            <a:r>
              <a:rPr lang="sv-SE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på samhället?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593FE64-504D-443D-AF1A-8BCA6C540F54}"/>
              </a:ext>
            </a:extLst>
          </p:cNvPr>
          <p:cNvSpPr txBox="1"/>
          <p:nvPr/>
        </p:nvSpPr>
        <p:spPr>
          <a:xfrm>
            <a:off x="488576" y="1047275"/>
            <a:ext cx="5933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Ungdomar inom </a:t>
            </a:r>
            <a:r>
              <a:rPr lang="sv-SE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 – utsatt situation hemma/skolan. Påverka hälsa och ger sämre självkänsla – låga förväntningar på framtid p.g.a. mobbning, trakasseri &amp; kränkning.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5C194DB-A220-4EC9-A819-71193EDFAC07}"/>
              </a:ext>
            </a:extLst>
          </p:cNvPr>
          <p:cNvSpPr txBox="1"/>
          <p:nvPr/>
        </p:nvSpPr>
        <p:spPr>
          <a:xfrm>
            <a:off x="709973" y="2174296"/>
            <a:ext cx="5933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Ungdomar önskar: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Ordna fler mötesplatser/fritidsverksamheter – ge dem fristad att vara öppna med läggning och träffa andra i samma situation som dem. (Ser att detta har utvecklats)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Finnas fler könsneutrala toaletter/omklädningsrum.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Vuxna ska ta mer ansvar och ha mer kunskap.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Finnas mer information om </a:t>
            </a:r>
            <a:r>
              <a:rPr lang="sv-SE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 på nätet.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CA6EA-F90A-4CEC-AB28-077AC864F5D5}"/>
              </a:ext>
            </a:extLst>
          </p:cNvPr>
          <p:cNvSpPr txBox="1"/>
          <p:nvPr/>
        </p:nvSpPr>
        <p:spPr>
          <a:xfrm>
            <a:off x="6811235" y="2174296"/>
            <a:ext cx="4187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På arbetsplatsen: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Många håller hemligt – slippa bli dömd/behandlad annorlunda.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Stress med dubbelliv – påverka rollen i arbetsgruppen.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B1853EA-5D98-4C37-9824-55579F0400FF}"/>
              </a:ext>
            </a:extLst>
          </p:cNvPr>
          <p:cNvSpPr txBox="1"/>
          <p:nvPr/>
        </p:nvSpPr>
        <p:spPr>
          <a:xfrm>
            <a:off x="5871928" y="3980375"/>
            <a:ext cx="5610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Äldre generationen: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Oroar sig inför ålderdomen – största oro deprimerad eller ångest.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Upplevt – sexuell läggning – sjukdom/olagligt samt diskriminering, kränkning &amp; hot.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Åtgärda – mer forskning om åldrande inom </a:t>
            </a:r>
            <a:r>
              <a:rPr lang="sv-SE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 – normmedvetna utbildningar till vård- och omsorgspersonal.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BE1A10-809E-43DF-A3D0-DE07716C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85" y="4382419"/>
            <a:ext cx="3560373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6442C7-FA1F-468D-A161-F16AA0055006}"/>
              </a:ext>
            </a:extLst>
          </p:cNvPr>
          <p:cNvSpPr txBox="1">
            <a:spLocks/>
          </p:cNvSpPr>
          <p:nvPr/>
        </p:nvSpPr>
        <p:spPr>
          <a:xfrm>
            <a:off x="488575" y="446740"/>
            <a:ext cx="9206753" cy="468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 – Hur ser samhället på </a:t>
            </a:r>
            <a:r>
              <a:rPr lang="sv-SE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</a:t>
            </a:r>
            <a:r>
              <a:rPr lang="sv-SE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 Sverige?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BACC427-D55A-4933-826F-DDE997668594}"/>
              </a:ext>
            </a:extLst>
          </p:cNvPr>
          <p:cNvSpPr txBox="1"/>
          <p:nvPr/>
        </p:nvSpPr>
        <p:spPr>
          <a:xfrm>
            <a:off x="976746" y="1392070"/>
            <a:ext cx="7181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     Skolan –  ger barn trygghet – börja uppmärksamma </a:t>
            </a:r>
            <a:r>
              <a:rPr lang="sv-SE" b="1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 i tidig ålder.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2009-2012 drev RFSL arvfondsprojekt t. m. Lärarförbundet och Skolverket – utbildade lärare i förskolan om norm, värdering, attityd och frågor kring </a:t>
            </a:r>
            <a:r>
              <a:rPr lang="sv-SE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 – pratade om metoder att tala om allas lika värde och förhållningssätt gentemot varann och barn och föräldrar.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3DD696A-6BF3-4778-A3F3-71DBA99E38FA}"/>
              </a:ext>
            </a:extLst>
          </p:cNvPr>
          <p:cNvSpPr txBox="1"/>
          <p:nvPr/>
        </p:nvSpPr>
        <p:spPr>
          <a:xfrm>
            <a:off x="5911394" y="5065503"/>
            <a:ext cx="5428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     Idag</a:t>
            </a:r>
            <a:endParaRPr lang="sv-SE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Gäller lika lagar för alla oavsett läggning eller identitet.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Diskriminering – tagits på allvar – ej tillåtet någonstans inkl. skola och arbetsplats m.m.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F070B6D-E9A7-4B45-9F06-F1A5DD8A50E6}"/>
              </a:ext>
            </a:extLst>
          </p:cNvPr>
          <p:cNvSpPr txBox="1"/>
          <p:nvPr/>
        </p:nvSpPr>
        <p:spPr>
          <a:xfrm>
            <a:off x="3524989" y="3228786"/>
            <a:ext cx="4267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Dubai" panose="020B0503030403030204" pitchFamily="34" charset="-78"/>
                <a:cs typeface="Dubai" panose="020B0503030403030204" pitchFamily="34" charset="-78"/>
              </a:rPr>
              <a:t>     Uppmärksammat i skolor</a:t>
            </a: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Temadagar om </a:t>
            </a:r>
            <a:r>
              <a:rPr lang="sv-SE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endParaRPr lang="sv-SE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Tanken: nå ut till alla oavsett åldersgrupp och skolpersonal – alla ska känna sig inkluderade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230104F-390B-4993-B4FE-02FE86195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39" y="1392070"/>
            <a:ext cx="2717398" cy="271739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86C42B9-6271-4217-8CAD-125A1344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5" y="3809736"/>
            <a:ext cx="274953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F3C7C0-9927-4D1E-980E-BABC568F6EE6}"/>
              </a:ext>
            </a:extLst>
          </p:cNvPr>
          <p:cNvSpPr txBox="1">
            <a:spLocks/>
          </p:cNvSpPr>
          <p:nvPr/>
        </p:nvSpPr>
        <p:spPr>
          <a:xfrm>
            <a:off x="488576" y="446740"/>
            <a:ext cx="8534400" cy="468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 – Min syn på </a:t>
            </a:r>
            <a:r>
              <a:rPr lang="sv-SE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hbtq</a:t>
            </a:r>
            <a:r>
              <a:rPr lang="sv-SE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och 5 källor.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C675C7A-5094-480E-851F-B4E6A32BDD44}"/>
              </a:ext>
            </a:extLst>
          </p:cNvPr>
          <p:cNvSpPr txBox="1"/>
          <p:nvPr/>
        </p:nvSpPr>
        <p:spPr>
          <a:xfrm>
            <a:off x="816519" y="1526574"/>
            <a:ext cx="678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Helt sjukt hur det såg ut förr och fortfarande gör idag i vissa länder.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597F5BC-C487-42D2-A555-648052DABFE9}"/>
              </a:ext>
            </a:extLst>
          </p:cNvPr>
          <p:cNvSpPr txBox="1"/>
          <p:nvPr/>
        </p:nvSpPr>
        <p:spPr>
          <a:xfrm>
            <a:off x="1376544" y="2126840"/>
            <a:ext cx="716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Bra med gamla och nya organisationer – står upp för </a:t>
            </a:r>
            <a:r>
              <a:rPr lang="sv-SE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. (Bl.a. RFSL)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1CCD13A-FDB6-4004-BAC9-6B696359147E}"/>
              </a:ext>
            </a:extLst>
          </p:cNvPr>
          <p:cNvSpPr txBox="1"/>
          <p:nvPr/>
        </p:nvSpPr>
        <p:spPr>
          <a:xfrm>
            <a:off x="2027263" y="3221341"/>
            <a:ext cx="614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Lägg mer fokus på </a:t>
            </a:r>
            <a:r>
              <a:rPr lang="sv-SE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-frågor inom sex och samlevnad i skolan – läst att det inte är tillräckligt uppmärksammat. Mer vanligt med personer inom </a:t>
            </a:r>
            <a:r>
              <a:rPr lang="sv-SE" dirty="0" err="1">
                <a:latin typeface="Dubai" panose="020B0503030403030204" pitchFamily="34" charset="-78"/>
                <a:cs typeface="Dubai" panose="020B0503030403030204" pitchFamily="34" charset="-78"/>
              </a:rPr>
              <a:t>hbtq</a:t>
            </a: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 – känna sig involverad.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4482C25-8D75-4243-AF2B-3C6F838081D2}"/>
              </a:ext>
            </a:extLst>
          </p:cNvPr>
          <p:cNvSpPr txBox="1"/>
          <p:nvPr/>
        </p:nvSpPr>
        <p:spPr>
          <a:xfrm>
            <a:off x="816519" y="2725638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Dubai" panose="020B0503030403030204" pitchFamily="34" charset="-78"/>
                <a:cs typeface="Dubai" panose="020B0503030403030204" pitchFamily="34" charset="-78"/>
              </a:rPr>
              <a:t>Ska finnas tredje könsalternativ.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54E1518-7C4C-46DB-BF7C-1C208ED4029D}"/>
              </a:ext>
            </a:extLst>
          </p:cNvPr>
          <p:cNvSpPr/>
          <p:nvPr/>
        </p:nvSpPr>
        <p:spPr>
          <a:xfrm>
            <a:off x="2067049" y="4339104"/>
            <a:ext cx="8013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HBTQ-historia</a:t>
            </a:r>
            <a:r>
              <a:rPr lang="sv-SE" dirty="0"/>
              <a:t> (2015) https://www.rfsl.se/om-oss/historia/</a:t>
            </a:r>
          </a:p>
          <a:p>
            <a:pPr algn="ctr"/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Samkönade giftermål i 25 länder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 https://www.svt.se/nyheter/utrikes/tidslinje-samkonade-aktenskap-ar-nu-lagligt-i-23-lander-sa-har-gick-det-till </a:t>
            </a:r>
          </a:p>
          <a:p>
            <a:pPr algn="ctr"/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RFSL och dess medlemmar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(2018) https://www.rfsl.se/om-oss/kort-om-rfsl/</a:t>
            </a:r>
            <a:endParaRPr lang="sv-SE" dirty="0"/>
          </a:p>
          <a:p>
            <a:pPr algn="ctr"/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framsteg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 https://www.metro.se/artikel/h%C3%A4r-%C3%A4r-10-framsteg-f%C3%B6r-hbtq-personer-i-sveriges-historia </a:t>
            </a:r>
            <a:endParaRPr lang="sv-SE" dirty="0"/>
          </a:p>
          <a:p>
            <a:pPr algn="ctr"/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Temadag + Lagen är lika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 http://linje59.se/lagen-ar-lika-alla/ </a:t>
            </a:r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4A64A53A-49A7-43BF-99CA-AE29243DA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11" y="446740"/>
            <a:ext cx="3333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821</Words>
  <Application>Microsoft Office PowerPoint</Application>
  <PresentationFormat>Bredbild</PresentationFormat>
  <Paragraphs>68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Dubai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Kim Bergehammar</dc:creator>
  <cp:lastModifiedBy>Anders Inghage</cp:lastModifiedBy>
  <cp:revision>32</cp:revision>
  <dcterms:created xsi:type="dcterms:W3CDTF">2018-10-11T13:56:52Z</dcterms:created>
  <dcterms:modified xsi:type="dcterms:W3CDTF">2018-10-12T05:56:52Z</dcterms:modified>
</cp:coreProperties>
</file>